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90" r:id="rId3"/>
    <p:sldId id="325" r:id="rId4"/>
    <p:sldId id="266" r:id="rId5"/>
    <p:sldId id="326" r:id="rId6"/>
    <p:sldId id="317" r:id="rId7"/>
    <p:sldId id="318" r:id="rId8"/>
    <p:sldId id="340" r:id="rId9"/>
    <p:sldId id="267" r:id="rId10"/>
    <p:sldId id="293" r:id="rId11"/>
    <p:sldId id="294" r:id="rId12"/>
    <p:sldId id="341" r:id="rId13"/>
    <p:sldId id="342" r:id="rId14"/>
    <p:sldId id="327" r:id="rId15"/>
    <p:sldId id="260" r:id="rId16"/>
    <p:sldId id="280" r:id="rId17"/>
    <p:sldId id="295" r:id="rId18"/>
    <p:sldId id="296" r:id="rId19"/>
    <p:sldId id="297" r:id="rId20"/>
    <p:sldId id="268" r:id="rId21"/>
    <p:sldId id="355" r:id="rId22"/>
    <p:sldId id="286" r:id="rId23"/>
    <p:sldId id="328" r:id="rId24"/>
    <p:sldId id="298" r:id="rId25"/>
    <p:sldId id="303" r:id="rId26"/>
    <p:sldId id="301" r:id="rId27"/>
    <p:sldId id="306" r:id="rId28"/>
    <p:sldId id="307" r:id="rId29"/>
    <p:sldId id="299" r:id="rId30"/>
    <p:sldId id="304" r:id="rId31"/>
    <p:sldId id="305" r:id="rId32"/>
    <p:sldId id="329" r:id="rId33"/>
    <p:sldId id="333" r:id="rId34"/>
    <p:sldId id="335" r:id="rId35"/>
    <p:sldId id="336" r:id="rId36"/>
    <p:sldId id="338" r:id="rId37"/>
    <p:sldId id="350" r:id="rId38"/>
    <p:sldId id="357" r:id="rId39"/>
    <p:sldId id="351" r:id="rId40"/>
    <p:sldId id="352" r:id="rId41"/>
    <p:sldId id="353" r:id="rId42"/>
    <p:sldId id="354" r:id="rId43"/>
    <p:sldId id="359" r:id="rId44"/>
    <p:sldId id="360" r:id="rId45"/>
    <p:sldId id="361" r:id="rId46"/>
    <p:sldId id="362" r:id="rId47"/>
    <p:sldId id="363" r:id="rId48"/>
    <p:sldId id="364" r:id="rId49"/>
    <p:sldId id="366" r:id="rId50"/>
    <p:sldId id="347" r:id="rId51"/>
    <p:sldId id="367" r:id="rId52"/>
    <p:sldId id="369" r:id="rId53"/>
    <p:sldId id="371" r:id="rId54"/>
    <p:sldId id="372" r:id="rId55"/>
    <p:sldId id="330" r:id="rId56"/>
    <p:sldId id="337" r:id="rId57"/>
    <p:sldId id="331" r:id="rId58"/>
    <p:sldId id="339" r:id="rId59"/>
    <p:sldId id="332" r:id="rId60"/>
    <p:sldId id="365" r:id="rId61"/>
    <p:sldId id="262" r:id="rId62"/>
    <p:sldId id="319" r:id="rId63"/>
    <p:sldId id="373" r:id="rId64"/>
    <p:sldId id="270" r:id="rId65"/>
    <p:sldId id="374" r:id="rId66"/>
    <p:sldId id="358" r:id="rId67"/>
    <p:sldId id="375" r:id="rId68"/>
    <p:sldId id="376" r:id="rId69"/>
    <p:sldId id="377" r:id="rId70"/>
    <p:sldId id="368" r:id="rId71"/>
    <p:sldId id="271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7">
          <p15:clr>
            <a:srgbClr val="A4A3A4"/>
          </p15:clr>
        </p15:guide>
        <p15:guide id="2" orient="horz" pos="1401">
          <p15:clr>
            <a:srgbClr val="A4A3A4"/>
          </p15:clr>
        </p15:guide>
        <p15:guide id="3" pos="3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8B2C2"/>
    <a:srgbClr val="E60128"/>
    <a:srgbClr val="50C6DD"/>
    <a:srgbClr val="77CED9"/>
    <a:srgbClr val="47B2C6"/>
    <a:srgbClr val="9E1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8AA1E4-7000-F549-BF08-119056CBBA74}" v="3136" dt="2023-05-10T00:21:47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1224"/>
  </p:normalViewPr>
  <p:slideViewPr>
    <p:cSldViewPr snapToGrid="0" snapToObjects="1">
      <p:cViewPr varScale="1">
        <p:scale>
          <a:sx n="155" d="100"/>
          <a:sy n="155" d="100"/>
        </p:scale>
        <p:origin x="1600" y="184"/>
      </p:cViewPr>
      <p:guideLst>
        <p:guide orient="horz" pos="1177"/>
        <p:guide orient="horz" pos="1401"/>
        <p:guide pos="3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98D03-930E-9F46-B688-DB37A5C4C935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88D2CD-9AEA-514E-9861-5B0BE6F1D0E7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1" dirty="0">
              <a:latin typeface="Arial" panose="020B0604020202020204" pitchFamily="34" charset="0"/>
              <a:cs typeface="Arial" panose="020B0604020202020204" pitchFamily="34" charset="0"/>
            </a:rPr>
            <a:t>17</a:t>
          </a:r>
          <a:r>
            <a:rPr lang="en-US" sz="1000" b="1" baseline="30000" dirty="0">
              <a:latin typeface="Arial" panose="020B0604020202020204" pitchFamily="34" charset="0"/>
              <a:cs typeface="Arial" panose="020B0604020202020204" pitchFamily="34" charset="0"/>
            </a:rPr>
            <a:t>th</a:t>
          </a:r>
          <a:r>
            <a:rPr lang="en-US" sz="1000" b="1" dirty="0">
              <a:latin typeface="Arial" panose="020B0604020202020204" pitchFamily="34" charset="0"/>
              <a:cs typeface="Arial" panose="020B0604020202020204" pitchFamily="34" charset="0"/>
            </a:rPr>
            <a:t> Century</a:t>
          </a:r>
        </a:p>
        <a:p>
          <a:r>
            <a:rPr lang="en-US" sz="1100" i="1" dirty="0"/>
            <a:t>Differential equations can be traced back to the creation of calculus</a:t>
          </a:r>
          <a:endParaRPr lang="en-US" sz="1100" b="1" i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C4BC48-3BD5-ED46-BB97-B1636123B986}" type="parTrans" cxnId="{81E29DB7-3B8D-A44D-A50A-E911789C1831}">
      <dgm:prSet/>
      <dgm:spPr/>
      <dgm:t>
        <a:bodyPr/>
        <a:lstStyle/>
        <a:p>
          <a:endParaRPr lang="en-US"/>
        </a:p>
      </dgm:t>
    </dgm:pt>
    <dgm:pt modelId="{B287C5F8-9A7C-B54A-9A31-BED0CC6B325A}" type="sibTrans" cxnId="{81E29DB7-3B8D-A44D-A50A-E911789C1831}">
      <dgm:prSet/>
      <dgm:spPr>
        <a:solidFill>
          <a:srgbClr val="77CED9"/>
        </a:solidFill>
      </dgm:spPr>
      <dgm:t>
        <a:bodyPr/>
        <a:lstStyle/>
        <a:p>
          <a:endParaRPr lang="en-US">
            <a:solidFill>
              <a:srgbClr val="50C6DD"/>
            </a:solidFill>
          </a:endParaRPr>
        </a:p>
      </dgm:t>
    </dgm:pt>
    <dgm:pt modelId="{C182A0CA-CDF5-374C-A995-46235CCEE9F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900" b="1" dirty="0">
              <a:latin typeface="Arial" panose="020B0604020202020204" pitchFamily="34" charset="0"/>
              <a:cs typeface="Arial" panose="020B0604020202020204" pitchFamily="34" charset="0"/>
            </a:rPr>
            <a:t>18</a:t>
          </a:r>
          <a:r>
            <a:rPr lang="en-US" sz="900" b="1" baseline="30000" dirty="0">
              <a:latin typeface="Arial" panose="020B0604020202020204" pitchFamily="34" charset="0"/>
              <a:cs typeface="Arial" panose="020B0604020202020204" pitchFamily="34" charset="0"/>
            </a:rPr>
            <a:t>th</a:t>
          </a:r>
          <a:r>
            <a:rPr lang="en-US" sz="900" b="1" dirty="0">
              <a:latin typeface="Arial" panose="020B0604020202020204" pitchFamily="34" charset="0"/>
              <a:cs typeface="Arial" panose="020B0604020202020204" pitchFamily="34" charset="0"/>
            </a:rPr>
            <a:t> &amp; 19</a:t>
          </a:r>
          <a:r>
            <a:rPr lang="en-US" sz="900" b="1" baseline="30000" dirty="0">
              <a:latin typeface="Arial" panose="020B0604020202020204" pitchFamily="34" charset="0"/>
              <a:cs typeface="Arial" panose="020B0604020202020204" pitchFamily="34" charset="0"/>
            </a:rPr>
            <a:t>th</a:t>
          </a:r>
          <a:r>
            <a:rPr lang="en-US" sz="900" b="1" dirty="0">
              <a:latin typeface="Arial" panose="020B0604020202020204" pitchFamily="34" charset="0"/>
              <a:cs typeface="Arial" panose="020B0604020202020204" pitchFamily="34" charset="0"/>
            </a:rPr>
            <a:t> Century</a:t>
          </a:r>
        </a:p>
        <a:p>
          <a:r>
            <a:rPr lang="en-US" sz="1100" i="1" dirty="0"/>
            <a:t>Formulation of methods to solve ordinary differential equations</a:t>
          </a:r>
          <a:endParaRPr lang="en-US" sz="1100" b="1" i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4E7180-80EC-524C-A811-610DA5C8572B}" type="parTrans" cxnId="{5A45AC7E-61C0-7243-82BE-DFC4D86F1D0B}">
      <dgm:prSet/>
      <dgm:spPr/>
      <dgm:t>
        <a:bodyPr/>
        <a:lstStyle/>
        <a:p>
          <a:endParaRPr lang="en-US"/>
        </a:p>
      </dgm:t>
    </dgm:pt>
    <dgm:pt modelId="{5565B25E-6215-574B-8763-68C5E1406121}" type="sibTrans" cxnId="{5A45AC7E-61C0-7243-82BE-DFC4D86F1D0B}">
      <dgm:prSet/>
      <dgm:spPr>
        <a:solidFill>
          <a:srgbClr val="77CED9"/>
        </a:solidFill>
      </dgm:spPr>
      <dgm:t>
        <a:bodyPr/>
        <a:lstStyle/>
        <a:p>
          <a:endParaRPr lang="en-US">
            <a:solidFill>
              <a:srgbClr val="50C6DD"/>
            </a:solidFill>
          </a:endParaRPr>
        </a:p>
      </dgm:t>
    </dgm:pt>
    <dgm:pt modelId="{4D9AA041-A384-8B44-91F3-337615E6F24C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b="1" dirty="0">
              <a:latin typeface="Arial" panose="020B0604020202020204" pitchFamily="34" charset="0"/>
              <a:cs typeface="Arial" panose="020B0604020202020204" pitchFamily="34" charset="0"/>
            </a:rPr>
            <a:t>20</a:t>
          </a:r>
          <a:r>
            <a:rPr lang="en-US" sz="1000" b="1" baseline="30000" dirty="0">
              <a:latin typeface="Arial" panose="020B0604020202020204" pitchFamily="34" charset="0"/>
              <a:cs typeface="Arial" panose="020B0604020202020204" pitchFamily="34" charset="0"/>
            </a:rPr>
            <a:t>th</a:t>
          </a:r>
          <a:r>
            <a:rPr lang="en-US" sz="1000" b="1" dirty="0">
              <a:latin typeface="Arial" panose="020B0604020202020204" pitchFamily="34" charset="0"/>
              <a:cs typeface="Arial" panose="020B0604020202020204" pitchFamily="34" charset="0"/>
            </a:rPr>
            <a:t> Century</a:t>
          </a:r>
        </a:p>
        <a:p>
          <a:r>
            <a:rPr lang="en-US" sz="1100" b="1" i="1" dirty="0">
              <a:latin typeface="+mn-lt"/>
              <a:cs typeface="Arial" panose="020B0604020202020204" pitchFamily="34" charset="0"/>
            </a:rPr>
            <a:t> </a:t>
          </a:r>
          <a:r>
            <a:rPr lang="en-US" sz="1100" i="1" dirty="0">
              <a:latin typeface="+mn-lt"/>
              <a:cs typeface="Arial" panose="020B0604020202020204" pitchFamily="34" charset="0"/>
            </a:rPr>
            <a:t>Numerical methods were developed due to the advent of computers</a:t>
          </a:r>
          <a:endParaRPr lang="en-US" sz="1100" b="1" i="1" dirty="0">
            <a:latin typeface="+mn-lt"/>
            <a:cs typeface="Arial" panose="020B0604020202020204" pitchFamily="34" charset="0"/>
          </a:endParaRPr>
        </a:p>
      </dgm:t>
    </dgm:pt>
    <dgm:pt modelId="{BBEE9D98-33EC-CA41-8F0A-0F2C6F7B2479}" type="sibTrans" cxnId="{B338719D-6A90-0B4C-987F-76789E271730}">
      <dgm:prSet/>
      <dgm:spPr/>
      <dgm:t>
        <a:bodyPr/>
        <a:lstStyle/>
        <a:p>
          <a:endParaRPr lang="en-US"/>
        </a:p>
      </dgm:t>
    </dgm:pt>
    <dgm:pt modelId="{83097FE9-9BED-AE42-9B92-0286014FC704}" type="parTrans" cxnId="{B338719D-6A90-0B4C-987F-76789E271730}">
      <dgm:prSet/>
      <dgm:spPr/>
      <dgm:t>
        <a:bodyPr/>
        <a:lstStyle/>
        <a:p>
          <a:endParaRPr lang="en-US"/>
        </a:p>
      </dgm:t>
    </dgm:pt>
    <dgm:pt modelId="{11FF0EB5-2C93-314C-8334-DB05BD7F8507}" type="pres">
      <dgm:prSet presAssocID="{77C98D03-930E-9F46-B688-DB37A5C4C935}" presName="Name0" presStyleCnt="0">
        <dgm:presLayoutVars>
          <dgm:dir/>
          <dgm:resizeHandles val="exact"/>
        </dgm:presLayoutVars>
      </dgm:prSet>
      <dgm:spPr/>
    </dgm:pt>
    <dgm:pt modelId="{8D5DBD5E-BAD9-6445-9FA0-6715CD6E5EF0}" type="pres">
      <dgm:prSet presAssocID="{AD88D2CD-9AEA-514E-9861-5B0BE6F1D0E7}" presName="composite" presStyleCnt="0"/>
      <dgm:spPr/>
    </dgm:pt>
    <dgm:pt modelId="{47A21111-5B0A-A947-9E98-4413D435BC40}" type="pres">
      <dgm:prSet presAssocID="{AD88D2CD-9AEA-514E-9861-5B0BE6F1D0E7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E5737DAE-0D78-8B4E-B009-12A41B52E2A3}" type="pres">
      <dgm:prSet presAssocID="{AD88D2CD-9AEA-514E-9861-5B0BE6F1D0E7}" presName="txNode" presStyleLbl="node1" presStyleIdx="0" presStyleCnt="3">
        <dgm:presLayoutVars>
          <dgm:bulletEnabled val="1"/>
        </dgm:presLayoutVars>
      </dgm:prSet>
      <dgm:spPr/>
    </dgm:pt>
    <dgm:pt modelId="{4A40245C-9E91-054C-BA04-B09C9C296142}" type="pres">
      <dgm:prSet presAssocID="{B287C5F8-9A7C-B54A-9A31-BED0CC6B325A}" presName="sibTrans" presStyleLbl="sibTrans2D1" presStyleIdx="0" presStyleCnt="2"/>
      <dgm:spPr/>
    </dgm:pt>
    <dgm:pt modelId="{A6F94818-CCDC-0447-95EA-76D4F8A0EB85}" type="pres">
      <dgm:prSet presAssocID="{B287C5F8-9A7C-B54A-9A31-BED0CC6B325A}" presName="connTx" presStyleLbl="sibTrans2D1" presStyleIdx="0" presStyleCnt="2"/>
      <dgm:spPr/>
    </dgm:pt>
    <dgm:pt modelId="{7E73A4D8-BD8D-BD44-A579-E97E11C71090}" type="pres">
      <dgm:prSet presAssocID="{C182A0CA-CDF5-374C-A995-46235CCEE9F3}" presName="composite" presStyleCnt="0"/>
      <dgm:spPr/>
    </dgm:pt>
    <dgm:pt modelId="{B1CF9A94-0E5C-964E-9F34-D608EB5ED916}" type="pres">
      <dgm:prSet presAssocID="{C182A0CA-CDF5-374C-A995-46235CCEE9F3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4B581B2A-5D9E-554B-9BDB-0CA031D2D206}" type="pres">
      <dgm:prSet presAssocID="{C182A0CA-CDF5-374C-A995-46235CCEE9F3}" presName="txNode" presStyleLbl="node1" presStyleIdx="1" presStyleCnt="3">
        <dgm:presLayoutVars>
          <dgm:bulletEnabled val="1"/>
        </dgm:presLayoutVars>
      </dgm:prSet>
      <dgm:spPr/>
    </dgm:pt>
    <dgm:pt modelId="{B4FC80F4-9C36-A545-A69D-6DA1CB2C5796}" type="pres">
      <dgm:prSet presAssocID="{5565B25E-6215-574B-8763-68C5E1406121}" presName="sibTrans" presStyleLbl="sibTrans2D1" presStyleIdx="1" presStyleCnt="2"/>
      <dgm:spPr/>
    </dgm:pt>
    <dgm:pt modelId="{74F56D2B-B6AF-5F42-BDA7-486991A9DB08}" type="pres">
      <dgm:prSet presAssocID="{5565B25E-6215-574B-8763-68C5E1406121}" presName="connTx" presStyleLbl="sibTrans2D1" presStyleIdx="1" presStyleCnt="2"/>
      <dgm:spPr/>
    </dgm:pt>
    <dgm:pt modelId="{DD17B835-ED91-D54A-85B8-3F880BF4E60E}" type="pres">
      <dgm:prSet presAssocID="{4D9AA041-A384-8B44-91F3-337615E6F24C}" presName="composite" presStyleCnt="0"/>
      <dgm:spPr/>
    </dgm:pt>
    <dgm:pt modelId="{08433BAD-4BB0-194C-AC74-0E801FB090C0}" type="pres">
      <dgm:prSet presAssocID="{4D9AA041-A384-8B44-91F3-337615E6F24C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C6491C84-EC87-E94D-8145-C290E3F18A25}" type="pres">
      <dgm:prSet presAssocID="{4D9AA041-A384-8B44-91F3-337615E6F24C}" presName="txNode" presStyleLbl="node1" presStyleIdx="2" presStyleCnt="3">
        <dgm:presLayoutVars>
          <dgm:bulletEnabled val="1"/>
        </dgm:presLayoutVars>
      </dgm:prSet>
      <dgm:spPr/>
    </dgm:pt>
  </dgm:ptLst>
  <dgm:cxnLst>
    <dgm:cxn modelId="{F0C12922-45D0-5B40-AC69-8E87840940EE}" type="presOf" srcId="{5565B25E-6215-574B-8763-68C5E1406121}" destId="{B4FC80F4-9C36-A545-A69D-6DA1CB2C5796}" srcOrd="0" destOrd="0" presId="urn:microsoft.com/office/officeart/2005/8/layout/hProcess10"/>
    <dgm:cxn modelId="{5300382D-6A93-DD46-87C9-656C8AF02F29}" type="presOf" srcId="{C182A0CA-CDF5-374C-A995-46235CCEE9F3}" destId="{4B581B2A-5D9E-554B-9BDB-0CA031D2D206}" srcOrd="0" destOrd="0" presId="urn:microsoft.com/office/officeart/2005/8/layout/hProcess10"/>
    <dgm:cxn modelId="{76435E42-028C-2F48-BC62-70D431FB784A}" type="presOf" srcId="{B287C5F8-9A7C-B54A-9A31-BED0CC6B325A}" destId="{A6F94818-CCDC-0447-95EA-76D4F8A0EB85}" srcOrd="1" destOrd="0" presId="urn:microsoft.com/office/officeart/2005/8/layout/hProcess10"/>
    <dgm:cxn modelId="{98FD9F65-0A59-324B-AE39-E7CBD5C85A33}" type="presOf" srcId="{4D9AA041-A384-8B44-91F3-337615E6F24C}" destId="{C6491C84-EC87-E94D-8145-C290E3F18A25}" srcOrd="0" destOrd="0" presId="urn:microsoft.com/office/officeart/2005/8/layout/hProcess10"/>
    <dgm:cxn modelId="{139FC17D-3E14-7540-A610-1794A03B56B0}" type="presOf" srcId="{B287C5F8-9A7C-B54A-9A31-BED0CC6B325A}" destId="{4A40245C-9E91-054C-BA04-B09C9C296142}" srcOrd="0" destOrd="0" presId="urn:microsoft.com/office/officeart/2005/8/layout/hProcess10"/>
    <dgm:cxn modelId="{5A45AC7E-61C0-7243-82BE-DFC4D86F1D0B}" srcId="{77C98D03-930E-9F46-B688-DB37A5C4C935}" destId="{C182A0CA-CDF5-374C-A995-46235CCEE9F3}" srcOrd="1" destOrd="0" parTransId="{E14E7180-80EC-524C-A811-610DA5C8572B}" sibTransId="{5565B25E-6215-574B-8763-68C5E1406121}"/>
    <dgm:cxn modelId="{B338719D-6A90-0B4C-987F-76789E271730}" srcId="{77C98D03-930E-9F46-B688-DB37A5C4C935}" destId="{4D9AA041-A384-8B44-91F3-337615E6F24C}" srcOrd="2" destOrd="0" parTransId="{83097FE9-9BED-AE42-9B92-0286014FC704}" sibTransId="{BBEE9D98-33EC-CA41-8F0A-0F2C6F7B2479}"/>
    <dgm:cxn modelId="{81E29DB7-3B8D-A44D-A50A-E911789C1831}" srcId="{77C98D03-930E-9F46-B688-DB37A5C4C935}" destId="{AD88D2CD-9AEA-514E-9861-5B0BE6F1D0E7}" srcOrd="0" destOrd="0" parTransId="{D8C4BC48-3BD5-ED46-BB97-B1636123B986}" sibTransId="{B287C5F8-9A7C-B54A-9A31-BED0CC6B325A}"/>
    <dgm:cxn modelId="{B948A9D8-9C95-144C-9F73-BB5315A2894A}" type="presOf" srcId="{77C98D03-930E-9F46-B688-DB37A5C4C935}" destId="{11FF0EB5-2C93-314C-8334-DB05BD7F8507}" srcOrd="0" destOrd="0" presId="urn:microsoft.com/office/officeart/2005/8/layout/hProcess10"/>
    <dgm:cxn modelId="{A54455FB-6E2C-9F4E-843C-E44FD7956C77}" type="presOf" srcId="{5565B25E-6215-574B-8763-68C5E1406121}" destId="{74F56D2B-B6AF-5F42-BDA7-486991A9DB08}" srcOrd="1" destOrd="0" presId="urn:microsoft.com/office/officeart/2005/8/layout/hProcess10"/>
    <dgm:cxn modelId="{5B18ACFC-CF86-ED4A-9B25-FD9F70F10500}" type="presOf" srcId="{AD88D2CD-9AEA-514E-9861-5B0BE6F1D0E7}" destId="{E5737DAE-0D78-8B4E-B009-12A41B52E2A3}" srcOrd="0" destOrd="0" presId="urn:microsoft.com/office/officeart/2005/8/layout/hProcess10"/>
    <dgm:cxn modelId="{3E9039AC-946D-3643-881D-8B4F9936FDF9}" type="presParOf" srcId="{11FF0EB5-2C93-314C-8334-DB05BD7F8507}" destId="{8D5DBD5E-BAD9-6445-9FA0-6715CD6E5EF0}" srcOrd="0" destOrd="0" presId="urn:microsoft.com/office/officeart/2005/8/layout/hProcess10"/>
    <dgm:cxn modelId="{68C2FEE5-740F-3D45-B8DD-859D36CF5624}" type="presParOf" srcId="{8D5DBD5E-BAD9-6445-9FA0-6715CD6E5EF0}" destId="{47A21111-5B0A-A947-9E98-4413D435BC40}" srcOrd="0" destOrd="0" presId="urn:microsoft.com/office/officeart/2005/8/layout/hProcess10"/>
    <dgm:cxn modelId="{DB98AD07-B542-134A-BC1A-70C9363A3E6D}" type="presParOf" srcId="{8D5DBD5E-BAD9-6445-9FA0-6715CD6E5EF0}" destId="{E5737DAE-0D78-8B4E-B009-12A41B52E2A3}" srcOrd="1" destOrd="0" presId="urn:microsoft.com/office/officeart/2005/8/layout/hProcess10"/>
    <dgm:cxn modelId="{CC2E711B-3532-1B40-BD7F-E289EE2178B7}" type="presParOf" srcId="{11FF0EB5-2C93-314C-8334-DB05BD7F8507}" destId="{4A40245C-9E91-054C-BA04-B09C9C296142}" srcOrd="1" destOrd="0" presId="urn:microsoft.com/office/officeart/2005/8/layout/hProcess10"/>
    <dgm:cxn modelId="{65A3B964-F1E2-7E40-87EE-8B9596170047}" type="presParOf" srcId="{4A40245C-9E91-054C-BA04-B09C9C296142}" destId="{A6F94818-CCDC-0447-95EA-76D4F8A0EB85}" srcOrd="0" destOrd="0" presId="urn:microsoft.com/office/officeart/2005/8/layout/hProcess10"/>
    <dgm:cxn modelId="{3EC7F3D2-8769-CE4D-A3B3-5102B0373131}" type="presParOf" srcId="{11FF0EB5-2C93-314C-8334-DB05BD7F8507}" destId="{7E73A4D8-BD8D-BD44-A579-E97E11C71090}" srcOrd="2" destOrd="0" presId="urn:microsoft.com/office/officeart/2005/8/layout/hProcess10"/>
    <dgm:cxn modelId="{613BB794-7446-1942-81F9-52266A13DF36}" type="presParOf" srcId="{7E73A4D8-BD8D-BD44-A579-E97E11C71090}" destId="{B1CF9A94-0E5C-964E-9F34-D608EB5ED916}" srcOrd="0" destOrd="0" presId="urn:microsoft.com/office/officeart/2005/8/layout/hProcess10"/>
    <dgm:cxn modelId="{5C47BFC2-B0DC-C243-9D2B-9F0E250D20E3}" type="presParOf" srcId="{7E73A4D8-BD8D-BD44-A579-E97E11C71090}" destId="{4B581B2A-5D9E-554B-9BDB-0CA031D2D206}" srcOrd="1" destOrd="0" presId="urn:microsoft.com/office/officeart/2005/8/layout/hProcess10"/>
    <dgm:cxn modelId="{6158F17F-30D6-CF43-9E10-C30010E837F0}" type="presParOf" srcId="{11FF0EB5-2C93-314C-8334-DB05BD7F8507}" destId="{B4FC80F4-9C36-A545-A69D-6DA1CB2C5796}" srcOrd="3" destOrd="0" presId="urn:microsoft.com/office/officeart/2005/8/layout/hProcess10"/>
    <dgm:cxn modelId="{2990E6A6-69C2-6940-821A-1818303412D9}" type="presParOf" srcId="{B4FC80F4-9C36-A545-A69D-6DA1CB2C5796}" destId="{74F56D2B-B6AF-5F42-BDA7-486991A9DB08}" srcOrd="0" destOrd="0" presId="urn:microsoft.com/office/officeart/2005/8/layout/hProcess10"/>
    <dgm:cxn modelId="{36F8A106-D656-4949-AD21-75CD0154F8E7}" type="presParOf" srcId="{11FF0EB5-2C93-314C-8334-DB05BD7F8507}" destId="{DD17B835-ED91-D54A-85B8-3F880BF4E60E}" srcOrd="4" destOrd="0" presId="urn:microsoft.com/office/officeart/2005/8/layout/hProcess10"/>
    <dgm:cxn modelId="{348B3127-06AE-324E-B27E-0C7FC66B880C}" type="presParOf" srcId="{DD17B835-ED91-D54A-85B8-3F880BF4E60E}" destId="{08433BAD-4BB0-194C-AC74-0E801FB090C0}" srcOrd="0" destOrd="0" presId="urn:microsoft.com/office/officeart/2005/8/layout/hProcess10"/>
    <dgm:cxn modelId="{883376DC-D8A0-2147-BD40-629DBD73BD09}" type="presParOf" srcId="{DD17B835-ED91-D54A-85B8-3F880BF4E60E}" destId="{C6491C84-EC87-E94D-8145-C290E3F18A2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2E0865-8AFE-8240-A346-534888FA8F8C}" type="doc">
      <dgm:prSet loTypeId="urn:microsoft.com/office/officeart/2005/8/layout/process1" loCatId="" qsTypeId="urn:microsoft.com/office/officeart/2005/8/quickstyle/simple1" qsCatId="simple" csTypeId="urn:microsoft.com/office/officeart/2005/8/colors/accent0_2" csCatId="mainScheme" phldr="1"/>
      <dgm:spPr/>
    </dgm:pt>
    <dgm:pt modelId="{F26632F6-1C73-D341-A84E-4345C61C2D32}">
      <dgm:prSet phldrT="[Text]" custT="1"/>
      <dgm:spPr>
        <a:ln>
          <a:solidFill>
            <a:srgbClr val="50C6DD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Train a multi-headed network on a system with varying training conditions </a:t>
          </a:r>
        </a:p>
      </dgm:t>
    </dgm:pt>
    <dgm:pt modelId="{645CF397-771E-8E48-B14C-29E68A14C503}" type="parTrans" cxnId="{6BD2C41F-1893-C548-BAC6-A20B1DEA58CC}">
      <dgm:prSet/>
      <dgm:spPr/>
      <dgm:t>
        <a:bodyPr/>
        <a:lstStyle/>
        <a:p>
          <a:endParaRPr lang="en-US"/>
        </a:p>
      </dgm:t>
    </dgm:pt>
    <dgm:pt modelId="{CE422448-6643-0A4D-BC1F-06D9C3EF5C89}" type="sibTrans" cxnId="{6BD2C41F-1893-C548-BAC6-A20B1DEA58CC}">
      <dgm:prSet/>
      <dgm:spPr/>
      <dgm:t>
        <a:bodyPr/>
        <a:lstStyle/>
        <a:p>
          <a:endParaRPr lang="en-US"/>
        </a:p>
      </dgm:t>
    </dgm:pt>
    <dgm:pt modelId="{2D951E81-97DB-8646-BE11-A790F852AA0F}">
      <dgm:prSet phldrT="[Text]" custT="1"/>
      <dgm:spPr>
        <a:ln>
          <a:solidFill>
            <a:srgbClr val="50C6DD"/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Complete a forward pass through the trained network to save </a:t>
          </a:r>
          <a:r>
            <a:rPr lang="en-US" sz="1600" b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H</a:t>
          </a:r>
          <a:endParaRPr lang="en-US" sz="1800" b="0" dirty="0">
            <a:solidFill>
              <a:schemeClr val="tx1"/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81C8F084-1E05-5847-B3FC-D23CE4750A36}" type="parTrans" cxnId="{28B99387-875B-604F-BB33-4CC08375BF35}">
      <dgm:prSet/>
      <dgm:spPr/>
      <dgm:t>
        <a:bodyPr/>
        <a:lstStyle/>
        <a:p>
          <a:endParaRPr lang="en-US"/>
        </a:p>
      </dgm:t>
    </dgm:pt>
    <dgm:pt modelId="{40832A18-61CA-5E46-BEDE-0678F93B5739}" type="sibTrans" cxnId="{28B99387-875B-604F-BB33-4CC08375BF35}">
      <dgm:prSet/>
      <dgm:spPr/>
      <dgm:t>
        <a:bodyPr/>
        <a:lstStyle/>
        <a:p>
          <a:endParaRPr lang="en-US"/>
        </a:p>
      </dgm:t>
    </dgm:pt>
    <dgm:pt modelId="{108A1B8D-92FF-E84A-8F77-4CB22C8D9E7B}">
      <dgm:prSet phldrT="[Text]" custT="1"/>
      <dgm:spPr>
        <a:ln>
          <a:solidFill>
            <a:srgbClr val="50C6DD"/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Compute</a:t>
          </a:r>
          <a:r>
            <a:rPr lang="en-US" sz="1600" dirty="0">
              <a:solidFill>
                <a:schemeClr val="tx1"/>
              </a:solidFill>
            </a:rPr>
            <a:t> </a:t>
          </a:r>
          <a:r>
            <a: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W</a:t>
          </a:r>
          <a:r>
            <a:rPr lang="en-US" sz="1600" b="1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 </a:t>
          </a:r>
          <a:r>
            <a:rPr lang="en-US" sz="1600" b="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for desired values of </a:t>
          </a:r>
          <a:r>
            <a:rPr lang="en-US" sz="1600" b="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</a:t>
          </a:r>
          <a:r>
            <a:rPr lang="en-US" sz="1600" b="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</a:t>
          </a:r>
          <a:r>
            <a:rPr lang="en-US" sz="1600" b="0" baseline="0" dirty="0">
              <a:solidFill>
                <a:schemeClr val="tx1"/>
              </a:solidFill>
            </a:rPr>
            <a:t>, </a:t>
          </a:r>
          <a:r>
            <a:rPr lang="en-US" sz="1600" b="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A</a:t>
          </a:r>
          <a:r>
            <a:rPr lang="en-US" sz="1600" b="0" baseline="0" dirty="0">
              <a:solidFill>
                <a:schemeClr val="tx1"/>
              </a:solidFill>
            </a:rPr>
            <a:t>, </a:t>
          </a:r>
          <a:r>
            <a:rPr lang="en-US" sz="1600" b="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and</a:t>
          </a:r>
          <a:r>
            <a:rPr lang="en-US" sz="1600" b="0" baseline="0" dirty="0">
              <a:solidFill>
                <a:schemeClr val="tx1"/>
              </a:solidFill>
            </a:rPr>
            <a:t> </a:t>
          </a:r>
          <a:r>
            <a:rPr lang="en-US" sz="1600" b="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f</a:t>
          </a:r>
          <a:endParaRPr lang="en-US" sz="1600" b="1" baseline="-25000" dirty="0">
            <a:solidFill>
              <a:schemeClr val="tx1"/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72F34B6A-F817-E44A-B2EC-D2E50C70A4C8}" type="parTrans" cxnId="{44F3923F-A9AB-9946-92A1-3754862512FF}">
      <dgm:prSet/>
      <dgm:spPr/>
      <dgm:t>
        <a:bodyPr/>
        <a:lstStyle/>
        <a:p>
          <a:endParaRPr lang="en-US"/>
        </a:p>
      </dgm:t>
    </dgm:pt>
    <dgm:pt modelId="{49AC4656-E789-6F4C-97DB-FDA8D43B8A9E}" type="sibTrans" cxnId="{44F3923F-A9AB-9946-92A1-3754862512FF}">
      <dgm:prSet/>
      <dgm:spPr/>
      <dgm:t>
        <a:bodyPr/>
        <a:lstStyle/>
        <a:p>
          <a:endParaRPr lang="en-US"/>
        </a:p>
      </dgm:t>
    </dgm:pt>
    <dgm:pt modelId="{0419E51C-99E1-574E-B251-8580FAA7C471}">
      <dgm:prSet custT="1"/>
      <dgm:spPr>
        <a:ln>
          <a:solidFill>
            <a:srgbClr val="50C6DD"/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Calculate the solution </a:t>
          </a:r>
          <a:r>
            <a:rPr 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</a:t>
          </a:r>
          <a:r>
            <a:rPr lang="en-US" sz="1600" dirty="0">
              <a:solidFill>
                <a:schemeClr val="tx1"/>
              </a:solidFill>
            </a:rPr>
            <a:t> </a:t>
          </a:r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 one-shot by multiplying </a:t>
          </a:r>
          <a:r>
            <a:rPr 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H with W</a:t>
          </a:r>
          <a:r>
            <a:rPr lang="en-US" sz="16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</a:t>
          </a:r>
        </a:p>
      </dgm:t>
    </dgm:pt>
    <dgm:pt modelId="{3AD359B9-DE1C-CF48-A94D-B9E0DFDA8BA3}" type="parTrans" cxnId="{758CD98A-86BA-1346-8C20-9CEB63DA7B93}">
      <dgm:prSet/>
      <dgm:spPr/>
      <dgm:t>
        <a:bodyPr/>
        <a:lstStyle/>
        <a:p>
          <a:endParaRPr lang="en-US"/>
        </a:p>
      </dgm:t>
    </dgm:pt>
    <dgm:pt modelId="{FD160B49-60F6-E547-ABA5-3BADC472CCB1}" type="sibTrans" cxnId="{758CD98A-86BA-1346-8C20-9CEB63DA7B93}">
      <dgm:prSet/>
      <dgm:spPr/>
      <dgm:t>
        <a:bodyPr/>
        <a:lstStyle/>
        <a:p>
          <a:endParaRPr lang="en-US"/>
        </a:p>
      </dgm:t>
    </dgm:pt>
    <dgm:pt modelId="{19A9D2EF-0301-BE45-A0FA-16D087C85356}" type="pres">
      <dgm:prSet presAssocID="{FA2E0865-8AFE-8240-A346-534888FA8F8C}" presName="Name0" presStyleCnt="0">
        <dgm:presLayoutVars>
          <dgm:dir/>
          <dgm:resizeHandles val="exact"/>
        </dgm:presLayoutVars>
      </dgm:prSet>
      <dgm:spPr/>
    </dgm:pt>
    <dgm:pt modelId="{A2A23155-1F08-F44C-936E-788DAEAE1671}" type="pres">
      <dgm:prSet presAssocID="{F26632F6-1C73-D341-A84E-4345C61C2D32}" presName="node" presStyleLbl="node1" presStyleIdx="0" presStyleCnt="4" custLinFactNeighborY="-1119">
        <dgm:presLayoutVars>
          <dgm:bulletEnabled val="1"/>
        </dgm:presLayoutVars>
      </dgm:prSet>
      <dgm:spPr/>
    </dgm:pt>
    <dgm:pt modelId="{20C41B24-EEC9-FC42-9B67-C38DB93078E1}" type="pres">
      <dgm:prSet presAssocID="{CE422448-6643-0A4D-BC1F-06D9C3EF5C89}" presName="sibTrans" presStyleLbl="sibTrans2D1" presStyleIdx="0" presStyleCnt="3"/>
      <dgm:spPr/>
    </dgm:pt>
    <dgm:pt modelId="{0BB16FF8-577B-8149-96D9-2514D28F6730}" type="pres">
      <dgm:prSet presAssocID="{CE422448-6643-0A4D-BC1F-06D9C3EF5C89}" presName="connectorText" presStyleLbl="sibTrans2D1" presStyleIdx="0" presStyleCnt="3"/>
      <dgm:spPr/>
    </dgm:pt>
    <dgm:pt modelId="{88920764-54F1-1F40-9DAF-8E8B2B57D3CA}" type="pres">
      <dgm:prSet presAssocID="{2D951E81-97DB-8646-BE11-A790F852AA0F}" presName="node" presStyleLbl="node1" presStyleIdx="1" presStyleCnt="4">
        <dgm:presLayoutVars>
          <dgm:bulletEnabled val="1"/>
        </dgm:presLayoutVars>
      </dgm:prSet>
      <dgm:spPr/>
    </dgm:pt>
    <dgm:pt modelId="{F06A1F06-3B46-2148-B256-804CDF73501F}" type="pres">
      <dgm:prSet presAssocID="{40832A18-61CA-5E46-BEDE-0678F93B5739}" presName="sibTrans" presStyleLbl="sibTrans2D1" presStyleIdx="1" presStyleCnt="3"/>
      <dgm:spPr/>
    </dgm:pt>
    <dgm:pt modelId="{0180FB97-B9E2-0046-815A-1D23A094C658}" type="pres">
      <dgm:prSet presAssocID="{40832A18-61CA-5E46-BEDE-0678F93B5739}" presName="connectorText" presStyleLbl="sibTrans2D1" presStyleIdx="1" presStyleCnt="3"/>
      <dgm:spPr/>
    </dgm:pt>
    <dgm:pt modelId="{F012657A-9CC2-1640-A55A-78335D9B738C}" type="pres">
      <dgm:prSet presAssocID="{108A1B8D-92FF-E84A-8F77-4CB22C8D9E7B}" presName="node" presStyleLbl="node1" presStyleIdx="2" presStyleCnt="4">
        <dgm:presLayoutVars>
          <dgm:bulletEnabled val="1"/>
        </dgm:presLayoutVars>
      </dgm:prSet>
      <dgm:spPr/>
    </dgm:pt>
    <dgm:pt modelId="{CF0F74E6-CF41-464F-ADF0-BD076C2E2684}" type="pres">
      <dgm:prSet presAssocID="{49AC4656-E789-6F4C-97DB-FDA8D43B8A9E}" presName="sibTrans" presStyleLbl="sibTrans2D1" presStyleIdx="2" presStyleCnt="3"/>
      <dgm:spPr/>
    </dgm:pt>
    <dgm:pt modelId="{C250A43E-425A-CB4A-A1C4-122F6385870E}" type="pres">
      <dgm:prSet presAssocID="{49AC4656-E789-6F4C-97DB-FDA8D43B8A9E}" presName="connectorText" presStyleLbl="sibTrans2D1" presStyleIdx="2" presStyleCnt="3"/>
      <dgm:spPr/>
    </dgm:pt>
    <dgm:pt modelId="{C4E04C4B-906D-F64A-978A-6A7C32B1A3C4}" type="pres">
      <dgm:prSet presAssocID="{0419E51C-99E1-574E-B251-8580FAA7C471}" presName="node" presStyleLbl="node1" presStyleIdx="3" presStyleCnt="4">
        <dgm:presLayoutVars>
          <dgm:bulletEnabled val="1"/>
        </dgm:presLayoutVars>
      </dgm:prSet>
      <dgm:spPr/>
    </dgm:pt>
  </dgm:ptLst>
  <dgm:cxnLst>
    <dgm:cxn modelId="{AA447114-41B5-BA47-B6BD-0EEE5A3A462C}" type="presOf" srcId="{0419E51C-99E1-574E-B251-8580FAA7C471}" destId="{C4E04C4B-906D-F64A-978A-6A7C32B1A3C4}" srcOrd="0" destOrd="0" presId="urn:microsoft.com/office/officeart/2005/8/layout/process1"/>
    <dgm:cxn modelId="{6BD2C41F-1893-C548-BAC6-A20B1DEA58CC}" srcId="{FA2E0865-8AFE-8240-A346-534888FA8F8C}" destId="{F26632F6-1C73-D341-A84E-4345C61C2D32}" srcOrd="0" destOrd="0" parTransId="{645CF397-771E-8E48-B14C-29E68A14C503}" sibTransId="{CE422448-6643-0A4D-BC1F-06D9C3EF5C89}"/>
    <dgm:cxn modelId="{3E78DF3E-FC3F-C947-B384-BAC44290BBEE}" type="presOf" srcId="{F26632F6-1C73-D341-A84E-4345C61C2D32}" destId="{A2A23155-1F08-F44C-936E-788DAEAE1671}" srcOrd="0" destOrd="0" presId="urn:microsoft.com/office/officeart/2005/8/layout/process1"/>
    <dgm:cxn modelId="{44F3923F-A9AB-9946-92A1-3754862512FF}" srcId="{FA2E0865-8AFE-8240-A346-534888FA8F8C}" destId="{108A1B8D-92FF-E84A-8F77-4CB22C8D9E7B}" srcOrd="2" destOrd="0" parTransId="{72F34B6A-F817-E44A-B2EC-D2E50C70A4C8}" sibTransId="{49AC4656-E789-6F4C-97DB-FDA8D43B8A9E}"/>
    <dgm:cxn modelId="{05A0C265-4F88-1146-87B6-A7B03A4875D6}" type="presOf" srcId="{FA2E0865-8AFE-8240-A346-534888FA8F8C}" destId="{19A9D2EF-0301-BE45-A0FA-16D087C85356}" srcOrd="0" destOrd="0" presId="urn:microsoft.com/office/officeart/2005/8/layout/process1"/>
    <dgm:cxn modelId="{6859BF66-4D3C-5F47-9E82-70869D3727BF}" type="presOf" srcId="{40832A18-61CA-5E46-BEDE-0678F93B5739}" destId="{0180FB97-B9E2-0046-815A-1D23A094C658}" srcOrd="1" destOrd="0" presId="urn:microsoft.com/office/officeart/2005/8/layout/process1"/>
    <dgm:cxn modelId="{9382826B-7DC9-414E-94C2-9544382F38AB}" type="presOf" srcId="{CE422448-6643-0A4D-BC1F-06D9C3EF5C89}" destId="{0BB16FF8-577B-8149-96D9-2514D28F6730}" srcOrd="1" destOrd="0" presId="urn:microsoft.com/office/officeart/2005/8/layout/process1"/>
    <dgm:cxn modelId="{28B99387-875B-604F-BB33-4CC08375BF35}" srcId="{FA2E0865-8AFE-8240-A346-534888FA8F8C}" destId="{2D951E81-97DB-8646-BE11-A790F852AA0F}" srcOrd="1" destOrd="0" parTransId="{81C8F084-1E05-5847-B3FC-D23CE4750A36}" sibTransId="{40832A18-61CA-5E46-BEDE-0678F93B5739}"/>
    <dgm:cxn modelId="{758CD98A-86BA-1346-8C20-9CEB63DA7B93}" srcId="{FA2E0865-8AFE-8240-A346-534888FA8F8C}" destId="{0419E51C-99E1-574E-B251-8580FAA7C471}" srcOrd="3" destOrd="0" parTransId="{3AD359B9-DE1C-CF48-A94D-B9E0DFDA8BA3}" sibTransId="{FD160B49-60F6-E547-ABA5-3BADC472CCB1}"/>
    <dgm:cxn modelId="{2DB32A90-53A6-3D44-8197-206163DE801B}" type="presOf" srcId="{108A1B8D-92FF-E84A-8F77-4CB22C8D9E7B}" destId="{F012657A-9CC2-1640-A55A-78335D9B738C}" srcOrd="0" destOrd="0" presId="urn:microsoft.com/office/officeart/2005/8/layout/process1"/>
    <dgm:cxn modelId="{2AA200A5-4EF5-A14E-9D32-98D944E9F0B4}" type="presOf" srcId="{2D951E81-97DB-8646-BE11-A790F852AA0F}" destId="{88920764-54F1-1F40-9DAF-8E8B2B57D3CA}" srcOrd="0" destOrd="0" presId="urn:microsoft.com/office/officeart/2005/8/layout/process1"/>
    <dgm:cxn modelId="{24995EC4-1B56-9645-A2F8-288BCD043890}" type="presOf" srcId="{49AC4656-E789-6F4C-97DB-FDA8D43B8A9E}" destId="{CF0F74E6-CF41-464F-ADF0-BD076C2E2684}" srcOrd="0" destOrd="0" presId="urn:microsoft.com/office/officeart/2005/8/layout/process1"/>
    <dgm:cxn modelId="{7D3E11CA-0E83-2745-8FB7-AC334DD164F7}" type="presOf" srcId="{40832A18-61CA-5E46-BEDE-0678F93B5739}" destId="{F06A1F06-3B46-2148-B256-804CDF73501F}" srcOrd="0" destOrd="0" presId="urn:microsoft.com/office/officeart/2005/8/layout/process1"/>
    <dgm:cxn modelId="{C64FCCD8-8B4A-EA41-8BFE-48DFB9EDB9BD}" type="presOf" srcId="{49AC4656-E789-6F4C-97DB-FDA8D43B8A9E}" destId="{C250A43E-425A-CB4A-A1C4-122F6385870E}" srcOrd="1" destOrd="0" presId="urn:microsoft.com/office/officeart/2005/8/layout/process1"/>
    <dgm:cxn modelId="{E691B0E2-861E-924E-A0D4-50FBD6B53BE3}" type="presOf" srcId="{CE422448-6643-0A4D-BC1F-06D9C3EF5C89}" destId="{20C41B24-EEC9-FC42-9B67-C38DB93078E1}" srcOrd="0" destOrd="0" presId="urn:microsoft.com/office/officeart/2005/8/layout/process1"/>
    <dgm:cxn modelId="{6957DF42-213A-F54D-A44A-0E281B978BFB}" type="presParOf" srcId="{19A9D2EF-0301-BE45-A0FA-16D087C85356}" destId="{A2A23155-1F08-F44C-936E-788DAEAE1671}" srcOrd="0" destOrd="0" presId="urn:microsoft.com/office/officeart/2005/8/layout/process1"/>
    <dgm:cxn modelId="{FA3F957C-D34D-194A-8090-5BB20CD331B0}" type="presParOf" srcId="{19A9D2EF-0301-BE45-A0FA-16D087C85356}" destId="{20C41B24-EEC9-FC42-9B67-C38DB93078E1}" srcOrd="1" destOrd="0" presId="urn:microsoft.com/office/officeart/2005/8/layout/process1"/>
    <dgm:cxn modelId="{C65058CF-7FBB-E147-8845-545DB0CBF6D9}" type="presParOf" srcId="{20C41B24-EEC9-FC42-9B67-C38DB93078E1}" destId="{0BB16FF8-577B-8149-96D9-2514D28F6730}" srcOrd="0" destOrd="0" presId="urn:microsoft.com/office/officeart/2005/8/layout/process1"/>
    <dgm:cxn modelId="{ACDAFF03-0B6E-A640-A341-D5D68FA74DD6}" type="presParOf" srcId="{19A9D2EF-0301-BE45-A0FA-16D087C85356}" destId="{88920764-54F1-1F40-9DAF-8E8B2B57D3CA}" srcOrd="2" destOrd="0" presId="urn:microsoft.com/office/officeart/2005/8/layout/process1"/>
    <dgm:cxn modelId="{F29B3980-00F3-A544-B496-6A87DBCB81AA}" type="presParOf" srcId="{19A9D2EF-0301-BE45-A0FA-16D087C85356}" destId="{F06A1F06-3B46-2148-B256-804CDF73501F}" srcOrd="3" destOrd="0" presId="urn:microsoft.com/office/officeart/2005/8/layout/process1"/>
    <dgm:cxn modelId="{F3706439-2D83-4A40-AFED-3AF40478C488}" type="presParOf" srcId="{F06A1F06-3B46-2148-B256-804CDF73501F}" destId="{0180FB97-B9E2-0046-815A-1D23A094C658}" srcOrd="0" destOrd="0" presId="urn:microsoft.com/office/officeart/2005/8/layout/process1"/>
    <dgm:cxn modelId="{24C797C3-B187-9B4B-8C7B-E71DC53D5E71}" type="presParOf" srcId="{19A9D2EF-0301-BE45-A0FA-16D087C85356}" destId="{F012657A-9CC2-1640-A55A-78335D9B738C}" srcOrd="4" destOrd="0" presId="urn:microsoft.com/office/officeart/2005/8/layout/process1"/>
    <dgm:cxn modelId="{A69D1F2A-B3F1-A549-BCA8-925EE4D2E156}" type="presParOf" srcId="{19A9D2EF-0301-BE45-A0FA-16D087C85356}" destId="{CF0F74E6-CF41-464F-ADF0-BD076C2E2684}" srcOrd="5" destOrd="0" presId="urn:microsoft.com/office/officeart/2005/8/layout/process1"/>
    <dgm:cxn modelId="{8BDA4223-CF1D-4849-A5A0-338C7DB3AFEE}" type="presParOf" srcId="{CF0F74E6-CF41-464F-ADF0-BD076C2E2684}" destId="{C250A43E-425A-CB4A-A1C4-122F6385870E}" srcOrd="0" destOrd="0" presId="urn:microsoft.com/office/officeart/2005/8/layout/process1"/>
    <dgm:cxn modelId="{55AE9EF4-512A-E843-8149-8809D324D439}" type="presParOf" srcId="{19A9D2EF-0301-BE45-A0FA-16D087C85356}" destId="{C4E04C4B-906D-F64A-978A-6A7C32B1A3C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2E0865-8AFE-8240-A346-534888FA8F8C}" type="doc">
      <dgm:prSet loTypeId="urn:microsoft.com/office/officeart/2005/8/layout/process1" loCatId="" qsTypeId="urn:microsoft.com/office/officeart/2005/8/quickstyle/simple1" qsCatId="simple" csTypeId="urn:microsoft.com/office/officeart/2005/8/colors/accent0_2" csCatId="mainScheme" phldr="1"/>
      <dgm:spPr/>
    </dgm:pt>
    <dgm:pt modelId="{F26632F6-1C73-D341-A84E-4345C61C2D32}">
      <dgm:prSet phldrT="[Text]" custT="1"/>
      <dgm:spPr>
        <a:ln>
          <a:solidFill>
            <a:srgbClr val="50C6DD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Train a multi-headed network on a system with varying training conditions </a:t>
          </a:r>
        </a:p>
      </dgm:t>
    </dgm:pt>
    <dgm:pt modelId="{645CF397-771E-8E48-B14C-29E68A14C503}" type="parTrans" cxnId="{6BD2C41F-1893-C548-BAC6-A20B1DEA58CC}">
      <dgm:prSet/>
      <dgm:spPr/>
      <dgm:t>
        <a:bodyPr/>
        <a:lstStyle/>
        <a:p>
          <a:endParaRPr lang="en-US"/>
        </a:p>
      </dgm:t>
    </dgm:pt>
    <dgm:pt modelId="{CE422448-6643-0A4D-BC1F-06D9C3EF5C89}" type="sibTrans" cxnId="{6BD2C41F-1893-C548-BAC6-A20B1DEA58CC}">
      <dgm:prSet/>
      <dgm:spPr/>
      <dgm:t>
        <a:bodyPr/>
        <a:lstStyle/>
        <a:p>
          <a:endParaRPr lang="en-US"/>
        </a:p>
      </dgm:t>
    </dgm:pt>
    <dgm:pt modelId="{2D951E81-97DB-8646-BE11-A790F852AA0F}">
      <dgm:prSet phldrT="[Text]" custT="1"/>
      <dgm:spPr>
        <a:ln>
          <a:solidFill>
            <a:srgbClr val="50C6DD"/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Complete a forward pass through the trained network to save </a:t>
          </a:r>
          <a:r>
            <a:rPr lang="en-US" sz="1600" b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H</a:t>
          </a:r>
          <a:endParaRPr lang="en-US" sz="1800" b="0" dirty="0">
            <a:solidFill>
              <a:schemeClr val="tx1"/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81C8F084-1E05-5847-B3FC-D23CE4750A36}" type="parTrans" cxnId="{28B99387-875B-604F-BB33-4CC08375BF35}">
      <dgm:prSet/>
      <dgm:spPr/>
      <dgm:t>
        <a:bodyPr/>
        <a:lstStyle/>
        <a:p>
          <a:endParaRPr lang="en-US"/>
        </a:p>
      </dgm:t>
    </dgm:pt>
    <dgm:pt modelId="{40832A18-61CA-5E46-BEDE-0678F93B5739}" type="sibTrans" cxnId="{28B99387-875B-604F-BB33-4CC08375BF35}">
      <dgm:prSet/>
      <dgm:spPr/>
      <dgm:t>
        <a:bodyPr/>
        <a:lstStyle/>
        <a:p>
          <a:endParaRPr lang="en-US"/>
        </a:p>
      </dgm:t>
    </dgm:pt>
    <dgm:pt modelId="{108A1B8D-92FF-E84A-8F77-4CB22C8D9E7B}">
      <dgm:prSet phldrT="[Text]" custT="1"/>
      <dgm:spPr>
        <a:ln>
          <a:solidFill>
            <a:srgbClr val="50C6DD"/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Compute</a:t>
          </a:r>
          <a:r>
            <a:rPr lang="en-US" sz="1600" dirty="0">
              <a:solidFill>
                <a:schemeClr val="tx1"/>
              </a:solidFill>
            </a:rPr>
            <a:t> </a:t>
          </a:r>
          <a:r>
            <a:rPr lang="en-US" sz="1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W</a:t>
          </a:r>
          <a:r>
            <a:rPr lang="en-US" sz="1600" b="1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 </a:t>
          </a:r>
          <a:r>
            <a:rPr lang="en-US" sz="1600" b="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for desired values of </a:t>
          </a:r>
          <a:r>
            <a:rPr lang="en-US" sz="1600" b="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</a:t>
          </a:r>
          <a:r>
            <a:rPr lang="en-US" sz="1600" b="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</a:t>
          </a:r>
          <a:r>
            <a:rPr lang="en-US" sz="1600" b="0" baseline="0" dirty="0">
              <a:solidFill>
                <a:schemeClr val="tx1"/>
              </a:solidFill>
            </a:rPr>
            <a:t>, </a:t>
          </a:r>
          <a:r>
            <a:rPr lang="en-US" sz="1600" b="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A</a:t>
          </a:r>
          <a:r>
            <a:rPr lang="en-US" sz="1600" b="0" baseline="0" dirty="0">
              <a:solidFill>
                <a:schemeClr val="tx1"/>
              </a:solidFill>
            </a:rPr>
            <a:t>, </a:t>
          </a:r>
          <a:r>
            <a:rPr lang="en-US" sz="1600" b="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G</a:t>
          </a:r>
          <a:r>
            <a:rPr lang="en-US" sz="1600" b="0" baseline="0" dirty="0">
              <a:solidFill>
                <a:schemeClr val="tx1"/>
              </a:solidFill>
            </a:rPr>
            <a:t>, </a:t>
          </a:r>
          <a:r>
            <a:rPr lang="en-US" sz="1600" b="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and</a:t>
          </a:r>
          <a:r>
            <a:rPr lang="en-US" sz="1600" b="0" baseline="0" dirty="0">
              <a:solidFill>
                <a:schemeClr val="tx1"/>
              </a:solidFill>
            </a:rPr>
            <a:t> </a:t>
          </a:r>
          <a:r>
            <a:rPr lang="en-US" sz="1600" b="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f</a:t>
          </a:r>
          <a:endParaRPr lang="en-US" sz="1600" b="1" baseline="-25000" dirty="0">
            <a:solidFill>
              <a:schemeClr val="tx1"/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72F34B6A-F817-E44A-B2EC-D2E50C70A4C8}" type="parTrans" cxnId="{44F3923F-A9AB-9946-92A1-3754862512FF}">
      <dgm:prSet/>
      <dgm:spPr/>
      <dgm:t>
        <a:bodyPr/>
        <a:lstStyle/>
        <a:p>
          <a:endParaRPr lang="en-US"/>
        </a:p>
      </dgm:t>
    </dgm:pt>
    <dgm:pt modelId="{49AC4656-E789-6F4C-97DB-FDA8D43B8A9E}" type="sibTrans" cxnId="{44F3923F-A9AB-9946-92A1-3754862512FF}">
      <dgm:prSet/>
      <dgm:spPr/>
      <dgm:t>
        <a:bodyPr/>
        <a:lstStyle/>
        <a:p>
          <a:endParaRPr lang="en-US"/>
        </a:p>
      </dgm:t>
    </dgm:pt>
    <dgm:pt modelId="{0419E51C-99E1-574E-B251-8580FAA7C471}">
      <dgm:prSet custT="1"/>
      <dgm:spPr>
        <a:ln>
          <a:solidFill>
            <a:srgbClr val="50C6DD"/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Calculate the solution </a:t>
          </a:r>
          <a:r>
            <a:rPr 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</a:t>
          </a:r>
          <a:r>
            <a:rPr lang="en-US" sz="1600" dirty="0">
              <a:solidFill>
                <a:schemeClr val="tx1"/>
              </a:solidFill>
            </a:rPr>
            <a:t> </a:t>
          </a:r>
          <a:r>
            <a: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 one-shot by multiplying </a:t>
          </a:r>
          <a:r>
            <a:rPr lang="en-US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H with W</a:t>
          </a:r>
          <a:r>
            <a:rPr lang="en-US" sz="16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</a:t>
          </a:r>
        </a:p>
      </dgm:t>
    </dgm:pt>
    <dgm:pt modelId="{3AD359B9-DE1C-CF48-A94D-B9E0DFDA8BA3}" type="parTrans" cxnId="{758CD98A-86BA-1346-8C20-9CEB63DA7B93}">
      <dgm:prSet/>
      <dgm:spPr/>
      <dgm:t>
        <a:bodyPr/>
        <a:lstStyle/>
        <a:p>
          <a:endParaRPr lang="en-US"/>
        </a:p>
      </dgm:t>
    </dgm:pt>
    <dgm:pt modelId="{FD160B49-60F6-E547-ABA5-3BADC472CCB1}" type="sibTrans" cxnId="{758CD98A-86BA-1346-8C20-9CEB63DA7B93}">
      <dgm:prSet/>
      <dgm:spPr/>
      <dgm:t>
        <a:bodyPr/>
        <a:lstStyle/>
        <a:p>
          <a:endParaRPr lang="en-US"/>
        </a:p>
      </dgm:t>
    </dgm:pt>
    <dgm:pt modelId="{19A9D2EF-0301-BE45-A0FA-16D087C85356}" type="pres">
      <dgm:prSet presAssocID="{FA2E0865-8AFE-8240-A346-534888FA8F8C}" presName="Name0" presStyleCnt="0">
        <dgm:presLayoutVars>
          <dgm:dir/>
          <dgm:resizeHandles val="exact"/>
        </dgm:presLayoutVars>
      </dgm:prSet>
      <dgm:spPr/>
    </dgm:pt>
    <dgm:pt modelId="{A2A23155-1F08-F44C-936E-788DAEAE1671}" type="pres">
      <dgm:prSet presAssocID="{F26632F6-1C73-D341-A84E-4345C61C2D32}" presName="node" presStyleLbl="node1" presStyleIdx="0" presStyleCnt="4" custLinFactNeighborY="-1119">
        <dgm:presLayoutVars>
          <dgm:bulletEnabled val="1"/>
        </dgm:presLayoutVars>
      </dgm:prSet>
      <dgm:spPr/>
    </dgm:pt>
    <dgm:pt modelId="{20C41B24-EEC9-FC42-9B67-C38DB93078E1}" type="pres">
      <dgm:prSet presAssocID="{CE422448-6643-0A4D-BC1F-06D9C3EF5C89}" presName="sibTrans" presStyleLbl="sibTrans2D1" presStyleIdx="0" presStyleCnt="3"/>
      <dgm:spPr/>
    </dgm:pt>
    <dgm:pt modelId="{0BB16FF8-577B-8149-96D9-2514D28F6730}" type="pres">
      <dgm:prSet presAssocID="{CE422448-6643-0A4D-BC1F-06D9C3EF5C89}" presName="connectorText" presStyleLbl="sibTrans2D1" presStyleIdx="0" presStyleCnt="3"/>
      <dgm:spPr/>
    </dgm:pt>
    <dgm:pt modelId="{88920764-54F1-1F40-9DAF-8E8B2B57D3CA}" type="pres">
      <dgm:prSet presAssocID="{2D951E81-97DB-8646-BE11-A790F852AA0F}" presName="node" presStyleLbl="node1" presStyleIdx="1" presStyleCnt="4">
        <dgm:presLayoutVars>
          <dgm:bulletEnabled val="1"/>
        </dgm:presLayoutVars>
      </dgm:prSet>
      <dgm:spPr/>
    </dgm:pt>
    <dgm:pt modelId="{F06A1F06-3B46-2148-B256-804CDF73501F}" type="pres">
      <dgm:prSet presAssocID="{40832A18-61CA-5E46-BEDE-0678F93B5739}" presName="sibTrans" presStyleLbl="sibTrans2D1" presStyleIdx="1" presStyleCnt="3"/>
      <dgm:spPr/>
    </dgm:pt>
    <dgm:pt modelId="{0180FB97-B9E2-0046-815A-1D23A094C658}" type="pres">
      <dgm:prSet presAssocID="{40832A18-61CA-5E46-BEDE-0678F93B5739}" presName="connectorText" presStyleLbl="sibTrans2D1" presStyleIdx="1" presStyleCnt="3"/>
      <dgm:spPr/>
    </dgm:pt>
    <dgm:pt modelId="{F012657A-9CC2-1640-A55A-78335D9B738C}" type="pres">
      <dgm:prSet presAssocID="{108A1B8D-92FF-E84A-8F77-4CB22C8D9E7B}" presName="node" presStyleLbl="node1" presStyleIdx="2" presStyleCnt="4">
        <dgm:presLayoutVars>
          <dgm:bulletEnabled val="1"/>
        </dgm:presLayoutVars>
      </dgm:prSet>
      <dgm:spPr/>
    </dgm:pt>
    <dgm:pt modelId="{CF0F74E6-CF41-464F-ADF0-BD076C2E2684}" type="pres">
      <dgm:prSet presAssocID="{49AC4656-E789-6F4C-97DB-FDA8D43B8A9E}" presName="sibTrans" presStyleLbl="sibTrans2D1" presStyleIdx="2" presStyleCnt="3"/>
      <dgm:spPr/>
    </dgm:pt>
    <dgm:pt modelId="{C250A43E-425A-CB4A-A1C4-122F6385870E}" type="pres">
      <dgm:prSet presAssocID="{49AC4656-E789-6F4C-97DB-FDA8D43B8A9E}" presName="connectorText" presStyleLbl="sibTrans2D1" presStyleIdx="2" presStyleCnt="3"/>
      <dgm:spPr/>
    </dgm:pt>
    <dgm:pt modelId="{C4E04C4B-906D-F64A-978A-6A7C32B1A3C4}" type="pres">
      <dgm:prSet presAssocID="{0419E51C-99E1-574E-B251-8580FAA7C471}" presName="node" presStyleLbl="node1" presStyleIdx="3" presStyleCnt="4">
        <dgm:presLayoutVars>
          <dgm:bulletEnabled val="1"/>
        </dgm:presLayoutVars>
      </dgm:prSet>
      <dgm:spPr/>
    </dgm:pt>
  </dgm:ptLst>
  <dgm:cxnLst>
    <dgm:cxn modelId="{AA447114-41B5-BA47-B6BD-0EEE5A3A462C}" type="presOf" srcId="{0419E51C-99E1-574E-B251-8580FAA7C471}" destId="{C4E04C4B-906D-F64A-978A-6A7C32B1A3C4}" srcOrd="0" destOrd="0" presId="urn:microsoft.com/office/officeart/2005/8/layout/process1"/>
    <dgm:cxn modelId="{6BD2C41F-1893-C548-BAC6-A20B1DEA58CC}" srcId="{FA2E0865-8AFE-8240-A346-534888FA8F8C}" destId="{F26632F6-1C73-D341-A84E-4345C61C2D32}" srcOrd="0" destOrd="0" parTransId="{645CF397-771E-8E48-B14C-29E68A14C503}" sibTransId="{CE422448-6643-0A4D-BC1F-06D9C3EF5C89}"/>
    <dgm:cxn modelId="{3E78DF3E-FC3F-C947-B384-BAC44290BBEE}" type="presOf" srcId="{F26632F6-1C73-D341-A84E-4345C61C2D32}" destId="{A2A23155-1F08-F44C-936E-788DAEAE1671}" srcOrd="0" destOrd="0" presId="urn:microsoft.com/office/officeart/2005/8/layout/process1"/>
    <dgm:cxn modelId="{44F3923F-A9AB-9946-92A1-3754862512FF}" srcId="{FA2E0865-8AFE-8240-A346-534888FA8F8C}" destId="{108A1B8D-92FF-E84A-8F77-4CB22C8D9E7B}" srcOrd="2" destOrd="0" parTransId="{72F34B6A-F817-E44A-B2EC-D2E50C70A4C8}" sibTransId="{49AC4656-E789-6F4C-97DB-FDA8D43B8A9E}"/>
    <dgm:cxn modelId="{05A0C265-4F88-1146-87B6-A7B03A4875D6}" type="presOf" srcId="{FA2E0865-8AFE-8240-A346-534888FA8F8C}" destId="{19A9D2EF-0301-BE45-A0FA-16D087C85356}" srcOrd="0" destOrd="0" presId="urn:microsoft.com/office/officeart/2005/8/layout/process1"/>
    <dgm:cxn modelId="{6859BF66-4D3C-5F47-9E82-70869D3727BF}" type="presOf" srcId="{40832A18-61CA-5E46-BEDE-0678F93B5739}" destId="{0180FB97-B9E2-0046-815A-1D23A094C658}" srcOrd="1" destOrd="0" presId="urn:microsoft.com/office/officeart/2005/8/layout/process1"/>
    <dgm:cxn modelId="{9382826B-7DC9-414E-94C2-9544382F38AB}" type="presOf" srcId="{CE422448-6643-0A4D-BC1F-06D9C3EF5C89}" destId="{0BB16FF8-577B-8149-96D9-2514D28F6730}" srcOrd="1" destOrd="0" presId="urn:microsoft.com/office/officeart/2005/8/layout/process1"/>
    <dgm:cxn modelId="{28B99387-875B-604F-BB33-4CC08375BF35}" srcId="{FA2E0865-8AFE-8240-A346-534888FA8F8C}" destId="{2D951E81-97DB-8646-BE11-A790F852AA0F}" srcOrd="1" destOrd="0" parTransId="{81C8F084-1E05-5847-B3FC-D23CE4750A36}" sibTransId="{40832A18-61CA-5E46-BEDE-0678F93B5739}"/>
    <dgm:cxn modelId="{758CD98A-86BA-1346-8C20-9CEB63DA7B93}" srcId="{FA2E0865-8AFE-8240-A346-534888FA8F8C}" destId="{0419E51C-99E1-574E-B251-8580FAA7C471}" srcOrd="3" destOrd="0" parTransId="{3AD359B9-DE1C-CF48-A94D-B9E0DFDA8BA3}" sibTransId="{FD160B49-60F6-E547-ABA5-3BADC472CCB1}"/>
    <dgm:cxn modelId="{2DB32A90-53A6-3D44-8197-206163DE801B}" type="presOf" srcId="{108A1B8D-92FF-E84A-8F77-4CB22C8D9E7B}" destId="{F012657A-9CC2-1640-A55A-78335D9B738C}" srcOrd="0" destOrd="0" presId="urn:microsoft.com/office/officeart/2005/8/layout/process1"/>
    <dgm:cxn modelId="{2AA200A5-4EF5-A14E-9D32-98D944E9F0B4}" type="presOf" srcId="{2D951E81-97DB-8646-BE11-A790F852AA0F}" destId="{88920764-54F1-1F40-9DAF-8E8B2B57D3CA}" srcOrd="0" destOrd="0" presId="urn:microsoft.com/office/officeart/2005/8/layout/process1"/>
    <dgm:cxn modelId="{24995EC4-1B56-9645-A2F8-288BCD043890}" type="presOf" srcId="{49AC4656-E789-6F4C-97DB-FDA8D43B8A9E}" destId="{CF0F74E6-CF41-464F-ADF0-BD076C2E2684}" srcOrd="0" destOrd="0" presId="urn:microsoft.com/office/officeart/2005/8/layout/process1"/>
    <dgm:cxn modelId="{7D3E11CA-0E83-2745-8FB7-AC334DD164F7}" type="presOf" srcId="{40832A18-61CA-5E46-BEDE-0678F93B5739}" destId="{F06A1F06-3B46-2148-B256-804CDF73501F}" srcOrd="0" destOrd="0" presId="urn:microsoft.com/office/officeart/2005/8/layout/process1"/>
    <dgm:cxn modelId="{C64FCCD8-8B4A-EA41-8BFE-48DFB9EDB9BD}" type="presOf" srcId="{49AC4656-E789-6F4C-97DB-FDA8D43B8A9E}" destId="{C250A43E-425A-CB4A-A1C4-122F6385870E}" srcOrd="1" destOrd="0" presId="urn:microsoft.com/office/officeart/2005/8/layout/process1"/>
    <dgm:cxn modelId="{E691B0E2-861E-924E-A0D4-50FBD6B53BE3}" type="presOf" srcId="{CE422448-6643-0A4D-BC1F-06D9C3EF5C89}" destId="{20C41B24-EEC9-FC42-9B67-C38DB93078E1}" srcOrd="0" destOrd="0" presId="urn:microsoft.com/office/officeart/2005/8/layout/process1"/>
    <dgm:cxn modelId="{6957DF42-213A-F54D-A44A-0E281B978BFB}" type="presParOf" srcId="{19A9D2EF-0301-BE45-A0FA-16D087C85356}" destId="{A2A23155-1F08-F44C-936E-788DAEAE1671}" srcOrd="0" destOrd="0" presId="urn:microsoft.com/office/officeart/2005/8/layout/process1"/>
    <dgm:cxn modelId="{FA3F957C-D34D-194A-8090-5BB20CD331B0}" type="presParOf" srcId="{19A9D2EF-0301-BE45-A0FA-16D087C85356}" destId="{20C41B24-EEC9-FC42-9B67-C38DB93078E1}" srcOrd="1" destOrd="0" presId="urn:microsoft.com/office/officeart/2005/8/layout/process1"/>
    <dgm:cxn modelId="{C65058CF-7FBB-E147-8845-545DB0CBF6D9}" type="presParOf" srcId="{20C41B24-EEC9-FC42-9B67-C38DB93078E1}" destId="{0BB16FF8-577B-8149-96D9-2514D28F6730}" srcOrd="0" destOrd="0" presId="urn:microsoft.com/office/officeart/2005/8/layout/process1"/>
    <dgm:cxn modelId="{ACDAFF03-0B6E-A640-A341-D5D68FA74DD6}" type="presParOf" srcId="{19A9D2EF-0301-BE45-A0FA-16D087C85356}" destId="{88920764-54F1-1F40-9DAF-8E8B2B57D3CA}" srcOrd="2" destOrd="0" presId="urn:microsoft.com/office/officeart/2005/8/layout/process1"/>
    <dgm:cxn modelId="{F29B3980-00F3-A544-B496-6A87DBCB81AA}" type="presParOf" srcId="{19A9D2EF-0301-BE45-A0FA-16D087C85356}" destId="{F06A1F06-3B46-2148-B256-804CDF73501F}" srcOrd="3" destOrd="0" presId="urn:microsoft.com/office/officeart/2005/8/layout/process1"/>
    <dgm:cxn modelId="{F3706439-2D83-4A40-AFED-3AF40478C488}" type="presParOf" srcId="{F06A1F06-3B46-2148-B256-804CDF73501F}" destId="{0180FB97-B9E2-0046-815A-1D23A094C658}" srcOrd="0" destOrd="0" presId="urn:microsoft.com/office/officeart/2005/8/layout/process1"/>
    <dgm:cxn modelId="{24C797C3-B187-9B4B-8C7B-E71DC53D5E71}" type="presParOf" srcId="{19A9D2EF-0301-BE45-A0FA-16D087C85356}" destId="{F012657A-9CC2-1640-A55A-78335D9B738C}" srcOrd="4" destOrd="0" presId="urn:microsoft.com/office/officeart/2005/8/layout/process1"/>
    <dgm:cxn modelId="{A69D1F2A-B3F1-A549-BCA8-925EE4D2E156}" type="presParOf" srcId="{19A9D2EF-0301-BE45-A0FA-16D087C85356}" destId="{CF0F74E6-CF41-464F-ADF0-BD076C2E2684}" srcOrd="5" destOrd="0" presId="urn:microsoft.com/office/officeart/2005/8/layout/process1"/>
    <dgm:cxn modelId="{8BDA4223-CF1D-4849-A5A0-338C7DB3AFEE}" type="presParOf" srcId="{CF0F74E6-CF41-464F-ADF0-BD076C2E2684}" destId="{C250A43E-425A-CB4A-A1C4-122F6385870E}" srcOrd="0" destOrd="0" presId="urn:microsoft.com/office/officeart/2005/8/layout/process1"/>
    <dgm:cxn modelId="{55AE9EF4-512A-E843-8149-8809D324D439}" type="presParOf" srcId="{19A9D2EF-0301-BE45-A0FA-16D087C85356}" destId="{C4E04C4B-906D-F64A-978A-6A7C32B1A3C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21111-5B0A-A947-9E98-4413D435BC40}">
      <dsp:nvSpPr>
        <dsp:cNvPr id="0" name=""/>
        <dsp:cNvSpPr/>
      </dsp:nvSpPr>
      <dsp:spPr>
        <a:xfrm>
          <a:off x="2496" y="286016"/>
          <a:ext cx="1176176" cy="11761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37DAE-0D78-8B4E-B009-12A41B52E2A3}">
      <dsp:nvSpPr>
        <dsp:cNvPr id="0" name=""/>
        <dsp:cNvSpPr/>
      </dsp:nvSpPr>
      <dsp:spPr>
        <a:xfrm>
          <a:off x="193967" y="991722"/>
          <a:ext cx="1176176" cy="11761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Arial" panose="020B0604020202020204" pitchFamily="34" charset="0"/>
              <a:cs typeface="Arial" panose="020B0604020202020204" pitchFamily="34" charset="0"/>
            </a:rPr>
            <a:t>17</a:t>
          </a:r>
          <a:r>
            <a:rPr lang="en-US" sz="1000" b="1" kern="1200" baseline="30000" dirty="0">
              <a:latin typeface="Arial" panose="020B0604020202020204" pitchFamily="34" charset="0"/>
              <a:cs typeface="Arial" panose="020B0604020202020204" pitchFamily="34" charset="0"/>
            </a:rPr>
            <a:t>th</a:t>
          </a:r>
          <a:r>
            <a:rPr lang="en-US" sz="1000" b="1" kern="1200" dirty="0">
              <a:latin typeface="Arial" panose="020B0604020202020204" pitchFamily="34" charset="0"/>
              <a:cs typeface="Arial" panose="020B0604020202020204" pitchFamily="34" charset="0"/>
            </a:rPr>
            <a:t> Century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Differential equations can be traced back to the creation of calculus</a:t>
          </a:r>
          <a:endParaRPr lang="en-US" sz="1100" b="1" i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8416" y="1026171"/>
        <a:ext cx="1107278" cy="1107278"/>
      </dsp:txXfrm>
    </dsp:sp>
    <dsp:sp modelId="{4A40245C-9E91-054C-BA04-B09C9C296142}">
      <dsp:nvSpPr>
        <dsp:cNvPr id="0" name=""/>
        <dsp:cNvSpPr/>
      </dsp:nvSpPr>
      <dsp:spPr>
        <a:xfrm>
          <a:off x="1405230" y="732795"/>
          <a:ext cx="226557" cy="282618"/>
        </a:xfrm>
        <a:prstGeom prst="rightArrow">
          <a:avLst>
            <a:gd name="adj1" fmla="val 60000"/>
            <a:gd name="adj2" fmla="val 50000"/>
          </a:avLst>
        </a:prstGeom>
        <a:solidFill>
          <a:srgbClr val="77CED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50C6DD"/>
            </a:solidFill>
          </a:endParaRPr>
        </a:p>
      </dsp:txBody>
      <dsp:txXfrm>
        <a:off x="1405230" y="789319"/>
        <a:ext cx="158590" cy="169570"/>
      </dsp:txXfrm>
    </dsp:sp>
    <dsp:sp modelId="{B1CF9A94-0E5C-964E-9F34-D608EB5ED916}">
      <dsp:nvSpPr>
        <dsp:cNvPr id="0" name=""/>
        <dsp:cNvSpPr/>
      </dsp:nvSpPr>
      <dsp:spPr>
        <a:xfrm>
          <a:off x="1825980" y="286016"/>
          <a:ext cx="1176176" cy="11761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81B2A-5D9E-554B-9BDB-0CA031D2D206}">
      <dsp:nvSpPr>
        <dsp:cNvPr id="0" name=""/>
        <dsp:cNvSpPr/>
      </dsp:nvSpPr>
      <dsp:spPr>
        <a:xfrm>
          <a:off x="2017451" y="991722"/>
          <a:ext cx="1176176" cy="11761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Arial" panose="020B0604020202020204" pitchFamily="34" charset="0"/>
              <a:cs typeface="Arial" panose="020B0604020202020204" pitchFamily="34" charset="0"/>
            </a:rPr>
            <a:t>18</a:t>
          </a:r>
          <a:r>
            <a:rPr lang="en-US" sz="900" b="1" kern="1200" baseline="30000" dirty="0">
              <a:latin typeface="Arial" panose="020B0604020202020204" pitchFamily="34" charset="0"/>
              <a:cs typeface="Arial" panose="020B0604020202020204" pitchFamily="34" charset="0"/>
            </a:rPr>
            <a:t>th</a:t>
          </a:r>
          <a:r>
            <a:rPr lang="en-US" sz="900" b="1" kern="1200" dirty="0">
              <a:latin typeface="Arial" panose="020B0604020202020204" pitchFamily="34" charset="0"/>
              <a:cs typeface="Arial" panose="020B0604020202020204" pitchFamily="34" charset="0"/>
            </a:rPr>
            <a:t> &amp; 19</a:t>
          </a:r>
          <a:r>
            <a:rPr lang="en-US" sz="900" b="1" kern="1200" baseline="30000" dirty="0">
              <a:latin typeface="Arial" panose="020B0604020202020204" pitchFamily="34" charset="0"/>
              <a:cs typeface="Arial" panose="020B0604020202020204" pitchFamily="34" charset="0"/>
            </a:rPr>
            <a:t>th</a:t>
          </a:r>
          <a:r>
            <a:rPr lang="en-US" sz="900" b="1" kern="1200" dirty="0">
              <a:latin typeface="Arial" panose="020B0604020202020204" pitchFamily="34" charset="0"/>
              <a:cs typeface="Arial" panose="020B0604020202020204" pitchFamily="34" charset="0"/>
            </a:rPr>
            <a:t> Century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Formulation of methods to solve ordinary differential equations</a:t>
          </a:r>
          <a:endParaRPr lang="en-US" sz="1100" b="1" i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51900" y="1026171"/>
        <a:ext cx="1107278" cy="1107278"/>
      </dsp:txXfrm>
    </dsp:sp>
    <dsp:sp modelId="{B4FC80F4-9C36-A545-A69D-6DA1CB2C5796}">
      <dsp:nvSpPr>
        <dsp:cNvPr id="0" name=""/>
        <dsp:cNvSpPr/>
      </dsp:nvSpPr>
      <dsp:spPr>
        <a:xfrm>
          <a:off x="3228715" y="732795"/>
          <a:ext cx="226557" cy="282618"/>
        </a:xfrm>
        <a:prstGeom prst="rightArrow">
          <a:avLst>
            <a:gd name="adj1" fmla="val 60000"/>
            <a:gd name="adj2" fmla="val 50000"/>
          </a:avLst>
        </a:prstGeom>
        <a:solidFill>
          <a:srgbClr val="77CED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rgbClr val="50C6DD"/>
            </a:solidFill>
          </a:endParaRPr>
        </a:p>
      </dsp:txBody>
      <dsp:txXfrm>
        <a:off x="3228715" y="789319"/>
        <a:ext cx="158590" cy="169570"/>
      </dsp:txXfrm>
    </dsp:sp>
    <dsp:sp modelId="{08433BAD-4BB0-194C-AC74-0E801FB090C0}">
      <dsp:nvSpPr>
        <dsp:cNvPr id="0" name=""/>
        <dsp:cNvSpPr/>
      </dsp:nvSpPr>
      <dsp:spPr>
        <a:xfrm>
          <a:off x="3649465" y="286016"/>
          <a:ext cx="1176176" cy="11761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91C84-EC87-E94D-8145-C290E3F18A25}">
      <dsp:nvSpPr>
        <dsp:cNvPr id="0" name=""/>
        <dsp:cNvSpPr/>
      </dsp:nvSpPr>
      <dsp:spPr>
        <a:xfrm>
          <a:off x="3840935" y="991722"/>
          <a:ext cx="1176176" cy="117617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Arial" panose="020B0604020202020204" pitchFamily="34" charset="0"/>
              <a:cs typeface="Arial" panose="020B0604020202020204" pitchFamily="34" charset="0"/>
            </a:rPr>
            <a:t>20</a:t>
          </a:r>
          <a:r>
            <a:rPr lang="en-US" sz="1000" b="1" kern="1200" baseline="30000" dirty="0">
              <a:latin typeface="Arial" panose="020B0604020202020204" pitchFamily="34" charset="0"/>
              <a:cs typeface="Arial" panose="020B0604020202020204" pitchFamily="34" charset="0"/>
            </a:rPr>
            <a:t>th</a:t>
          </a:r>
          <a:r>
            <a:rPr lang="en-US" sz="1000" b="1" kern="1200" dirty="0">
              <a:latin typeface="Arial" panose="020B0604020202020204" pitchFamily="34" charset="0"/>
              <a:cs typeface="Arial" panose="020B0604020202020204" pitchFamily="34" charset="0"/>
            </a:rPr>
            <a:t> Century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 dirty="0">
              <a:latin typeface="+mn-lt"/>
              <a:cs typeface="Arial" panose="020B0604020202020204" pitchFamily="34" charset="0"/>
            </a:rPr>
            <a:t> </a:t>
          </a:r>
          <a:r>
            <a:rPr lang="en-US" sz="1100" i="1" kern="1200" dirty="0">
              <a:latin typeface="+mn-lt"/>
              <a:cs typeface="Arial" panose="020B0604020202020204" pitchFamily="34" charset="0"/>
            </a:rPr>
            <a:t>Numerical methods were developed due to the advent of computers</a:t>
          </a:r>
          <a:endParaRPr lang="en-US" sz="1100" b="1" i="1" kern="1200" dirty="0">
            <a:latin typeface="+mn-lt"/>
            <a:cs typeface="Arial" panose="020B0604020202020204" pitchFamily="34" charset="0"/>
          </a:endParaRPr>
        </a:p>
      </dsp:txBody>
      <dsp:txXfrm>
        <a:off x="3875384" y="1026171"/>
        <a:ext cx="1107278" cy="1107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23155-1F08-F44C-936E-788DAEAE1671}">
      <dsp:nvSpPr>
        <dsp:cNvPr id="0" name=""/>
        <dsp:cNvSpPr/>
      </dsp:nvSpPr>
      <dsp:spPr>
        <a:xfrm>
          <a:off x="3637" y="621774"/>
          <a:ext cx="1590327" cy="17145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0C6D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Train a multi-headed network on a system with varying training conditions </a:t>
          </a:r>
        </a:p>
      </dsp:txBody>
      <dsp:txXfrm>
        <a:off x="50216" y="668353"/>
        <a:ext cx="1497169" cy="1621413"/>
      </dsp:txXfrm>
    </dsp:sp>
    <dsp:sp modelId="{20C41B24-EEC9-FC42-9B67-C38DB93078E1}">
      <dsp:nvSpPr>
        <dsp:cNvPr id="0" name=""/>
        <dsp:cNvSpPr/>
      </dsp:nvSpPr>
      <dsp:spPr>
        <a:xfrm rot="29623">
          <a:off x="1752991" y="1291535"/>
          <a:ext cx="337161" cy="3944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52993" y="1369979"/>
        <a:ext cx="236013" cy="236641"/>
      </dsp:txXfrm>
    </dsp:sp>
    <dsp:sp modelId="{88920764-54F1-1F40-9DAF-8E8B2B57D3CA}">
      <dsp:nvSpPr>
        <dsp:cNvPr id="0" name=""/>
        <dsp:cNvSpPr/>
      </dsp:nvSpPr>
      <dsp:spPr>
        <a:xfrm>
          <a:off x="2230095" y="640960"/>
          <a:ext cx="1590327" cy="17145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0C6D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Complete a forward pass through the trained network to save </a:t>
          </a:r>
          <a:r>
            <a:rPr lang="en-US" sz="1600" b="0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H</a:t>
          </a:r>
          <a:endParaRPr lang="en-US" sz="1800" b="0" kern="1200" dirty="0">
            <a:solidFill>
              <a:schemeClr val="tx1"/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2276674" y="687539"/>
        <a:ext cx="1497169" cy="1621413"/>
      </dsp:txXfrm>
    </dsp:sp>
    <dsp:sp modelId="{F06A1F06-3B46-2148-B256-804CDF73501F}">
      <dsp:nvSpPr>
        <dsp:cNvPr id="0" name=""/>
        <dsp:cNvSpPr/>
      </dsp:nvSpPr>
      <dsp:spPr>
        <a:xfrm>
          <a:off x="3979456" y="1301045"/>
          <a:ext cx="337149" cy="3944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79456" y="1379925"/>
        <a:ext cx="236004" cy="236641"/>
      </dsp:txXfrm>
    </dsp:sp>
    <dsp:sp modelId="{F012657A-9CC2-1640-A55A-78335D9B738C}">
      <dsp:nvSpPr>
        <dsp:cNvPr id="0" name=""/>
        <dsp:cNvSpPr/>
      </dsp:nvSpPr>
      <dsp:spPr>
        <a:xfrm>
          <a:off x="4456554" y="640960"/>
          <a:ext cx="1590327" cy="17145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0C6D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Compute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b="1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W</a:t>
          </a:r>
          <a:r>
            <a:rPr lang="en-US" sz="1600" b="1" kern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 </a:t>
          </a:r>
          <a:r>
            <a:rPr lang="en-US" sz="1600" b="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for desired values of </a:t>
          </a:r>
          <a:r>
            <a:rPr lang="en-US" sz="1600" b="0" kern="120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</a:t>
          </a:r>
          <a:r>
            <a:rPr lang="en-US" sz="1600" b="0" kern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</a:t>
          </a:r>
          <a:r>
            <a:rPr lang="en-US" sz="1600" b="0" kern="1200" baseline="0" dirty="0">
              <a:solidFill>
                <a:schemeClr val="tx1"/>
              </a:solidFill>
            </a:rPr>
            <a:t>, </a:t>
          </a:r>
          <a:r>
            <a:rPr lang="en-US" sz="1600" b="0" kern="120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A</a:t>
          </a:r>
          <a:r>
            <a:rPr lang="en-US" sz="1600" b="0" kern="1200" baseline="0" dirty="0">
              <a:solidFill>
                <a:schemeClr val="tx1"/>
              </a:solidFill>
            </a:rPr>
            <a:t>, </a:t>
          </a:r>
          <a:r>
            <a:rPr lang="en-US" sz="1600" b="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and</a:t>
          </a:r>
          <a:r>
            <a:rPr lang="en-US" sz="1600" b="0" kern="1200" baseline="0" dirty="0">
              <a:solidFill>
                <a:schemeClr val="tx1"/>
              </a:solidFill>
            </a:rPr>
            <a:t> </a:t>
          </a:r>
          <a:r>
            <a:rPr lang="en-US" sz="1600" b="0" kern="120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f</a:t>
          </a:r>
          <a:endParaRPr lang="en-US" sz="1600" b="1" kern="1200" baseline="-25000" dirty="0">
            <a:solidFill>
              <a:schemeClr val="tx1"/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503133" y="687539"/>
        <a:ext cx="1497169" cy="1621413"/>
      </dsp:txXfrm>
    </dsp:sp>
    <dsp:sp modelId="{CF0F74E6-CF41-464F-ADF0-BD076C2E2684}">
      <dsp:nvSpPr>
        <dsp:cNvPr id="0" name=""/>
        <dsp:cNvSpPr/>
      </dsp:nvSpPr>
      <dsp:spPr>
        <a:xfrm>
          <a:off x="6205914" y="1301045"/>
          <a:ext cx="337149" cy="3944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205914" y="1379925"/>
        <a:ext cx="236004" cy="236641"/>
      </dsp:txXfrm>
    </dsp:sp>
    <dsp:sp modelId="{C4E04C4B-906D-F64A-978A-6A7C32B1A3C4}">
      <dsp:nvSpPr>
        <dsp:cNvPr id="0" name=""/>
        <dsp:cNvSpPr/>
      </dsp:nvSpPr>
      <dsp:spPr>
        <a:xfrm>
          <a:off x="6683013" y="640960"/>
          <a:ext cx="1590327" cy="17145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0C6D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Calculate the solution </a:t>
          </a:r>
          <a:r>
            <a:rPr lang="en-US" sz="1600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 one-shot by multiplying </a:t>
          </a:r>
          <a:r>
            <a:rPr lang="en-US" sz="1600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H with W</a:t>
          </a:r>
          <a:r>
            <a:rPr lang="en-US" sz="1600" kern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</a:t>
          </a:r>
        </a:p>
      </dsp:txBody>
      <dsp:txXfrm>
        <a:off x="6729592" y="687539"/>
        <a:ext cx="1497169" cy="1621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23155-1F08-F44C-936E-788DAEAE1671}">
      <dsp:nvSpPr>
        <dsp:cNvPr id="0" name=""/>
        <dsp:cNvSpPr/>
      </dsp:nvSpPr>
      <dsp:spPr>
        <a:xfrm>
          <a:off x="3637" y="621774"/>
          <a:ext cx="1590327" cy="17145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0C6D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Train a multi-headed network on a system with varying training conditions </a:t>
          </a:r>
        </a:p>
      </dsp:txBody>
      <dsp:txXfrm>
        <a:off x="50216" y="668353"/>
        <a:ext cx="1497169" cy="1621413"/>
      </dsp:txXfrm>
    </dsp:sp>
    <dsp:sp modelId="{20C41B24-EEC9-FC42-9B67-C38DB93078E1}">
      <dsp:nvSpPr>
        <dsp:cNvPr id="0" name=""/>
        <dsp:cNvSpPr/>
      </dsp:nvSpPr>
      <dsp:spPr>
        <a:xfrm rot="29623">
          <a:off x="1752991" y="1291535"/>
          <a:ext cx="337161" cy="3944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52993" y="1369979"/>
        <a:ext cx="236013" cy="236641"/>
      </dsp:txXfrm>
    </dsp:sp>
    <dsp:sp modelId="{88920764-54F1-1F40-9DAF-8E8B2B57D3CA}">
      <dsp:nvSpPr>
        <dsp:cNvPr id="0" name=""/>
        <dsp:cNvSpPr/>
      </dsp:nvSpPr>
      <dsp:spPr>
        <a:xfrm>
          <a:off x="2230095" y="640960"/>
          <a:ext cx="1590327" cy="17145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0C6D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Complete a forward pass through the trained network to save </a:t>
          </a:r>
          <a:r>
            <a:rPr lang="en-US" sz="1600" b="0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H</a:t>
          </a:r>
          <a:endParaRPr lang="en-US" sz="1800" b="0" kern="1200" dirty="0">
            <a:solidFill>
              <a:schemeClr val="tx1"/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2276674" y="687539"/>
        <a:ext cx="1497169" cy="1621413"/>
      </dsp:txXfrm>
    </dsp:sp>
    <dsp:sp modelId="{F06A1F06-3B46-2148-B256-804CDF73501F}">
      <dsp:nvSpPr>
        <dsp:cNvPr id="0" name=""/>
        <dsp:cNvSpPr/>
      </dsp:nvSpPr>
      <dsp:spPr>
        <a:xfrm>
          <a:off x="3979456" y="1301045"/>
          <a:ext cx="337149" cy="3944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79456" y="1379925"/>
        <a:ext cx="236004" cy="236641"/>
      </dsp:txXfrm>
    </dsp:sp>
    <dsp:sp modelId="{F012657A-9CC2-1640-A55A-78335D9B738C}">
      <dsp:nvSpPr>
        <dsp:cNvPr id="0" name=""/>
        <dsp:cNvSpPr/>
      </dsp:nvSpPr>
      <dsp:spPr>
        <a:xfrm>
          <a:off x="4456554" y="640960"/>
          <a:ext cx="1590327" cy="17145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0C6D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Compute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b="1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W</a:t>
          </a:r>
          <a:r>
            <a:rPr lang="en-US" sz="1600" b="1" kern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 </a:t>
          </a:r>
          <a:r>
            <a:rPr lang="en-US" sz="1600" b="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for desired values of </a:t>
          </a:r>
          <a:r>
            <a:rPr lang="en-US" sz="1600" b="0" kern="120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</a:t>
          </a:r>
          <a:r>
            <a:rPr lang="en-US" sz="1600" b="0" kern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</a:t>
          </a:r>
          <a:r>
            <a:rPr lang="en-US" sz="1600" b="0" kern="1200" baseline="0" dirty="0">
              <a:solidFill>
                <a:schemeClr val="tx1"/>
              </a:solidFill>
            </a:rPr>
            <a:t>, </a:t>
          </a:r>
          <a:r>
            <a:rPr lang="en-US" sz="1600" b="0" kern="120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A</a:t>
          </a:r>
          <a:r>
            <a:rPr lang="en-US" sz="1600" b="0" kern="1200" baseline="0" dirty="0">
              <a:solidFill>
                <a:schemeClr val="tx1"/>
              </a:solidFill>
            </a:rPr>
            <a:t>, </a:t>
          </a:r>
          <a:r>
            <a:rPr lang="en-US" sz="1600" b="0" kern="120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G</a:t>
          </a:r>
          <a:r>
            <a:rPr lang="en-US" sz="1600" b="0" kern="1200" baseline="0" dirty="0">
              <a:solidFill>
                <a:schemeClr val="tx1"/>
              </a:solidFill>
            </a:rPr>
            <a:t>, </a:t>
          </a:r>
          <a:r>
            <a:rPr lang="en-US" sz="1600" b="0" kern="1200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and</a:t>
          </a:r>
          <a:r>
            <a:rPr lang="en-US" sz="1600" b="0" kern="1200" baseline="0" dirty="0">
              <a:solidFill>
                <a:schemeClr val="tx1"/>
              </a:solidFill>
            </a:rPr>
            <a:t> </a:t>
          </a:r>
          <a:r>
            <a:rPr lang="en-US" sz="1600" b="0" kern="1200" baseline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f</a:t>
          </a:r>
          <a:endParaRPr lang="en-US" sz="1600" b="1" kern="1200" baseline="-25000" dirty="0">
            <a:solidFill>
              <a:schemeClr val="tx1"/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503133" y="687539"/>
        <a:ext cx="1497169" cy="1621413"/>
      </dsp:txXfrm>
    </dsp:sp>
    <dsp:sp modelId="{CF0F74E6-CF41-464F-ADF0-BD076C2E2684}">
      <dsp:nvSpPr>
        <dsp:cNvPr id="0" name=""/>
        <dsp:cNvSpPr/>
      </dsp:nvSpPr>
      <dsp:spPr>
        <a:xfrm>
          <a:off x="6205914" y="1301045"/>
          <a:ext cx="337149" cy="3944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205914" y="1379925"/>
        <a:ext cx="236004" cy="236641"/>
      </dsp:txXfrm>
    </dsp:sp>
    <dsp:sp modelId="{C4E04C4B-906D-F64A-978A-6A7C32B1A3C4}">
      <dsp:nvSpPr>
        <dsp:cNvPr id="0" name=""/>
        <dsp:cNvSpPr/>
      </dsp:nvSpPr>
      <dsp:spPr>
        <a:xfrm>
          <a:off x="6683013" y="640960"/>
          <a:ext cx="1590327" cy="17145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0C6D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Calculate the solution </a:t>
          </a:r>
          <a:r>
            <a:rPr lang="en-US" sz="1600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u</a:t>
          </a:r>
          <a:r>
            <a:rPr lang="en-US" sz="1600" kern="1200" dirty="0">
              <a:solidFill>
                <a:schemeClr val="tx1"/>
              </a:solidFill>
            </a:rPr>
            <a:t> </a:t>
          </a:r>
          <a:r>
            <a:rPr lang="en-US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 one-shot by multiplying </a:t>
          </a:r>
          <a:r>
            <a:rPr lang="en-US" sz="1600" kern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H with W</a:t>
          </a:r>
          <a:r>
            <a:rPr lang="en-US" sz="1600" kern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rPr>
            <a:t>0</a:t>
          </a:r>
        </a:p>
      </dsp:txBody>
      <dsp:txXfrm>
        <a:off x="6729592" y="687539"/>
        <a:ext cx="1497169" cy="1621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314E8-FE20-0248-8704-A068CB576E05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AEF4D-D4C7-2644-B974-8A4BCBCE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7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3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2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7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5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85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26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5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3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2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5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35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AEF4D-D4C7-2644-B974-8A4BCBCEA3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9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vard SEAS_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240786"/>
            <a:ext cx="8507629" cy="4911060"/>
          </a:xfrm>
          <a:prstGeom prst="rect">
            <a:avLst/>
          </a:prstGeom>
          <a:solidFill>
            <a:srgbClr val="50C6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541012" y="-11190"/>
            <a:ext cx="3602988" cy="1274219"/>
          </a:xfrm>
          <a:prstGeom prst="rect">
            <a:avLst/>
          </a:pr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541012" y="240300"/>
            <a:ext cx="2966617" cy="1022729"/>
          </a:xfrm>
          <a:prstGeom prst="rect">
            <a:avLst/>
          </a:prstGeom>
          <a:solidFill>
            <a:srgbClr val="9E12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0275" y="410022"/>
            <a:ext cx="2426501" cy="692266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5847" y="3439306"/>
            <a:ext cx="6654577" cy="112514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600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10/31/2018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65847" y="1837115"/>
            <a:ext cx="6654577" cy="1602191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4600" b="1" i="0" spc="2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Adit</a:t>
            </a:r>
            <a:r>
              <a:rPr lang="en-US" dirty="0"/>
              <a:t> et </a:t>
            </a:r>
            <a:r>
              <a:rPr lang="en-US" dirty="0" err="1"/>
              <a:t>volorpo</a:t>
            </a:r>
            <a:r>
              <a:rPr lang="en-US" dirty="0"/>
              <a:t> </a:t>
            </a:r>
            <a:r>
              <a:rPr lang="en-US" dirty="0" err="1"/>
              <a:t>recatur</a:t>
            </a:r>
            <a:r>
              <a:rPr lang="en-US" dirty="0"/>
              <a:t> sit </a:t>
            </a:r>
            <a:r>
              <a:rPr lang="en-US" dirty="0" err="1"/>
              <a:t>quas</a:t>
            </a:r>
            <a:r>
              <a:rPr lang="en-US" dirty="0"/>
              <a:t> et </a:t>
            </a:r>
            <a:r>
              <a:rPr lang="en-US" dirty="0" err="1"/>
              <a:t>untotat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234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vard SEA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690592" y="324022"/>
            <a:ext cx="1453408" cy="997414"/>
          </a:xfrm>
          <a:prstGeom prst="rect">
            <a:avLst/>
          </a:pr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6196"/>
            <a:ext cx="8491213" cy="1152293"/>
          </a:xfrm>
          <a:prstGeom prst="rect">
            <a:avLst/>
          </a:prstGeom>
          <a:solidFill>
            <a:srgbClr val="50C6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688146" y="324022"/>
            <a:ext cx="803067" cy="822075"/>
          </a:xfrm>
          <a:prstGeom prst="rect">
            <a:avLst/>
          </a:prstGeom>
          <a:solidFill>
            <a:srgbClr val="9E12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9093" y="3621503"/>
            <a:ext cx="6654577" cy="131995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10/31/2018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904" y="262856"/>
            <a:ext cx="2421672" cy="6908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6375" y="472367"/>
            <a:ext cx="511175" cy="43307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9093" y="2019098"/>
            <a:ext cx="6654577" cy="1602405"/>
          </a:xfrm>
          <a:prstGeom prst="rect">
            <a:avLst/>
          </a:prstGeom>
        </p:spPr>
        <p:txBody>
          <a:bodyPr vert="horz"/>
          <a:lstStyle>
            <a:lvl1pPr marL="0" indent="0" algn="l">
              <a:spcBef>
                <a:spcPts val="0"/>
              </a:spcBef>
              <a:buNone/>
              <a:defRPr sz="4600" b="1" i="0" spc="2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Adit</a:t>
            </a:r>
            <a:r>
              <a:rPr lang="en-US" dirty="0"/>
              <a:t> et </a:t>
            </a:r>
            <a:r>
              <a:rPr lang="en-US" dirty="0" err="1"/>
              <a:t>volorpo</a:t>
            </a:r>
            <a:r>
              <a:rPr lang="en-US" dirty="0"/>
              <a:t> </a:t>
            </a:r>
            <a:r>
              <a:rPr lang="en-US" dirty="0" err="1"/>
              <a:t>recatur</a:t>
            </a:r>
            <a:r>
              <a:rPr lang="en-US" dirty="0"/>
              <a:t> sit </a:t>
            </a:r>
            <a:r>
              <a:rPr lang="en-US" dirty="0" err="1"/>
              <a:t>quas</a:t>
            </a:r>
            <a:r>
              <a:rPr lang="en-US" dirty="0"/>
              <a:t> et </a:t>
            </a:r>
            <a:r>
              <a:rPr lang="en-US" dirty="0" err="1"/>
              <a:t>untotat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467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vard SEAS_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006" y="4401432"/>
            <a:ext cx="1559043" cy="44028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928014" y="4941848"/>
            <a:ext cx="2215986" cy="213005"/>
          </a:xfrm>
          <a:prstGeom prst="rect">
            <a:avLst/>
          </a:pr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4830769"/>
            <a:ext cx="7204073" cy="196388"/>
          </a:xfrm>
          <a:prstGeom prst="rect">
            <a:avLst/>
          </a:prstGeom>
          <a:solidFill>
            <a:srgbClr val="50C6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928015" y="4941847"/>
            <a:ext cx="276058" cy="85309"/>
          </a:xfrm>
          <a:prstGeom prst="rect">
            <a:avLst/>
          </a:prstGeom>
          <a:solidFill>
            <a:srgbClr val="9E12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89752" y="1353010"/>
            <a:ext cx="7268899" cy="3227471"/>
          </a:xfrm>
        </p:spPr>
        <p:txBody>
          <a:bodyPr anchor="t">
            <a:normAutofit/>
          </a:bodyPr>
          <a:lstStyle>
            <a:lvl1pPr marL="0" indent="0" algn="l">
              <a:lnSpc>
                <a:spcPts val="2250"/>
              </a:lnSpc>
              <a:buClr>
                <a:srgbClr val="9E112E"/>
              </a:buClr>
              <a:buFont typeface="Arial"/>
              <a:buNone/>
              <a:defRPr lang="en-US" sz="1750" b="0" i="0" baseline="0" smtClean="0">
                <a:latin typeface="Arial"/>
                <a:cs typeface="Arial"/>
              </a:defRPr>
            </a:lvl1pPr>
          </a:lstStyle>
          <a:p>
            <a:r>
              <a:rPr lang="en-US" dirty="0" err="1"/>
              <a:t>Ut</a:t>
            </a:r>
            <a:r>
              <a:rPr lang="en-US" dirty="0"/>
              <a:t> quo </a:t>
            </a:r>
            <a:r>
              <a:rPr lang="en-US" dirty="0" err="1"/>
              <a:t>voluptat</a:t>
            </a:r>
            <a:r>
              <a:rPr lang="en-US" dirty="0"/>
              <a:t> et </a:t>
            </a:r>
            <a:r>
              <a:rPr lang="en-US" dirty="0" err="1"/>
              <a:t>volectus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vellorror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re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dolorep</a:t>
            </a:r>
            <a:r>
              <a:rPr lang="en-US" dirty="0"/>
              <a:t> </a:t>
            </a:r>
            <a:r>
              <a:rPr lang="en-US" dirty="0" err="1"/>
              <a:t>ellauda</a:t>
            </a:r>
            <a:r>
              <a:rPr lang="en-US" dirty="0"/>
              <a:t> </a:t>
            </a:r>
            <a:r>
              <a:rPr lang="en-US" dirty="0" err="1"/>
              <a:t>ndipsan</a:t>
            </a:r>
            <a:r>
              <a:rPr lang="en-US" dirty="0"/>
              <a:t> </a:t>
            </a:r>
            <a:r>
              <a:rPr lang="en-US" dirty="0" err="1"/>
              <a:t>diciam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 </a:t>
            </a:r>
            <a:r>
              <a:rPr lang="en-US" dirty="0" err="1"/>
              <a:t>optae</a:t>
            </a:r>
            <a:r>
              <a:rPr lang="en-US" dirty="0"/>
              <a:t> </a:t>
            </a:r>
            <a:r>
              <a:rPr lang="en-US" dirty="0" err="1"/>
              <a:t>venimil</a:t>
            </a:r>
            <a:r>
              <a:rPr lang="en-US" dirty="0"/>
              <a:t> </a:t>
            </a:r>
            <a:r>
              <a:rPr lang="en-US" dirty="0" err="1"/>
              <a:t>illesto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 </a:t>
            </a:r>
            <a:r>
              <a:rPr lang="en-US" dirty="0" err="1"/>
              <a:t>volectus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vellorror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Voluptat</a:t>
            </a:r>
            <a:r>
              <a:rPr lang="en-US" dirty="0"/>
              <a:t> et </a:t>
            </a:r>
            <a:r>
              <a:rPr lang="en-US" dirty="0" err="1"/>
              <a:t>volectus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quo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vellorror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re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dolorep</a:t>
            </a:r>
            <a:r>
              <a:rPr lang="en-US" dirty="0"/>
              <a:t> </a:t>
            </a:r>
            <a:r>
              <a:rPr lang="en-US" dirty="0" err="1"/>
              <a:t>ellauda</a:t>
            </a:r>
            <a:r>
              <a:rPr lang="en-US" dirty="0"/>
              <a:t> </a:t>
            </a:r>
            <a:r>
              <a:rPr lang="en-US" dirty="0" err="1"/>
              <a:t>ndipsan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Ellauda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quo </a:t>
            </a:r>
            <a:r>
              <a:rPr lang="en-US" dirty="0" err="1"/>
              <a:t>voluptat</a:t>
            </a:r>
            <a:r>
              <a:rPr lang="en-US" dirty="0"/>
              <a:t> et </a:t>
            </a:r>
            <a:r>
              <a:rPr lang="en-US" dirty="0" err="1"/>
              <a:t>volectus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vellorror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re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dolorep</a:t>
            </a:r>
            <a:r>
              <a:rPr lang="en-US" dirty="0"/>
              <a:t> </a:t>
            </a:r>
            <a:r>
              <a:rPr lang="en-US" dirty="0" err="1"/>
              <a:t>ellauda</a:t>
            </a:r>
            <a:r>
              <a:rPr lang="en-US" dirty="0"/>
              <a:t> </a:t>
            </a:r>
            <a:r>
              <a:rPr lang="en-US" dirty="0" err="1"/>
              <a:t>ndipsan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89752" y="611894"/>
            <a:ext cx="7268899" cy="995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i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Adit</a:t>
            </a:r>
            <a:r>
              <a:rPr lang="en-US" dirty="0"/>
              <a:t> et </a:t>
            </a:r>
            <a:r>
              <a:rPr lang="en-US" dirty="0" err="1"/>
              <a:t>volorpo</a:t>
            </a:r>
            <a:r>
              <a:rPr lang="en-US" dirty="0"/>
              <a:t> </a:t>
            </a:r>
            <a:r>
              <a:rPr lang="en-US" dirty="0" err="1"/>
              <a:t>recatur</a:t>
            </a:r>
            <a:r>
              <a:rPr lang="en-US" dirty="0"/>
              <a:t> sit</a:t>
            </a:r>
          </a:p>
        </p:txBody>
      </p:sp>
    </p:spTree>
    <p:extLst>
      <p:ext uri="{BB962C8B-B14F-4D97-AF65-F5344CB8AC3E}">
        <p14:creationId xmlns:p14="http://schemas.microsoft.com/office/powerpoint/2010/main" val="312836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rvard SEAS_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006" y="4401432"/>
            <a:ext cx="1559043" cy="44028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928014" y="4941848"/>
            <a:ext cx="2215986" cy="213005"/>
          </a:xfrm>
          <a:prstGeom prst="rect">
            <a:avLst/>
          </a:pr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4830769"/>
            <a:ext cx="7204073" cy="196388"/>
          </a:xfrm>
          <a:prstGeom prst="rect">
            <a:avLst/>
          </a:prstGeom>
          <a:solidFill>
            <a:srgbClr val="50C6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6928015" y="4941847"/>
            <a:ext cx="276058" cy="85309"/>
          </a:xfrm>
          <a:prstGeom prst="rect">
            <a:avLst/>
          </a:prstGeom>
          <a:solidFill>
            <a:srgbClr val="9E12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89752" y="611894"/>
            <a:ext cx="7268899" cy="995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i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Adit</a:t>
            </a:r>
            <a:r>
              <a:rPr lang="en-US" dirty="0"/>
              <a:t> et </a:t>
            </a:r>
            <a:r>
              <a:rPr lang="en-US" dirty="0" err="1"/>
              <a:t>volorpo</a:t>
            </a:r>
            <a:r>
              <a:rPr lang="en-US" dirty="0"/>
              <a:t> </a:t>
            </a:r>
            <a:r>
              <a:rPr lang="en-US" dirty="0" err="1"/>
              <a:t>recatur</a:t>
            </a:r>
            <a:r>
              <a:rPr lang="en-US" dirty="0"/>
              <a:t> sit</a:t>
            </a:r>
          </a:p>
        </p:txBody>
      </p:sp>
    </p:spTree>
    <p:extLst>
      <p:ext uri="{BB962C8B-B14F-4D97-AF65-F5344CB8AC3E}">
        <p14:creationId xmlns:p14="http://schemas.microsoft.com/office/powerpoint/2010/main" val="745964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vard SEAS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193572" y="4941848"/>
            <a:ext cx="954884" cy="213005"/>
          </a:xfrm>
          <a:prstGeom prst="rect">
            <a:avLst/>
          </a:pr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30769"/>
            <a:ext cx="8469631" cy="196388"/>
          </a:xfrm>
          <a:prstGeom prst="rect">
            <a:avLst/>
          </a:prstGeom>
          <a:solidFill>
            <a:srgbClr val="50C6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193573" y="4941847"/>
            <a:ext cx="276058" cy="85309"/>
          </a:xfrm>
          <a:prstGeom prst="rect">
            <a:avLst/>
          </a:prstGeom>
          <a:solidFill>
            <a:srgbClr val="9E12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2143" y="4460775"/>
            <a:ext cx="319806" cy="37666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9753" y="1353010"/>
            <a:ext cx="7268898" cy="3255233"/>
          </a:xfrm>
        </p:spPr>
        <p:txBody>
          <a:bodyPr anchor="t">
            <a:normAutofit/>
          </a:bodyPr>
          <a:lstStyle>
            <a:lvl1pPr marL="0" indent="0" algn="l">
              <a:lnSpc>
                <a:spcPts val="2250"/>
              </a:lnSpc>
              <a:spcAft>
                <a:spcPts val="0"/>
              </a:spcAft>
              <a:buClr>
                <a:srgbClr val="9E112E"/>
              </a:buClr>
              <a:buFont typeface="Arial"/>
              <a:buNone/>
              <a:defRPr lang="en-US" sz="1750" b="0" i="0" baseline="0" smtClean="0">
                <a:latin typeface="Arial"/>
                <a:cs typeface="Arial"/>
              </a:defRPr>
            </a:lvl1pPr>
          </a:lstStyle>
          <a:p>
            <a:r>
              <a:rPr lang="en-US" dirty="0" err="1"/>
              <a:t>Ut</a:t>
            </a:r>
            <a:r>
              <a:rPr lang="en-US" dirty="0"/>
              <a:t> quo </a:t>
            </a:r>
            <a:r>
              <a:rPr lang="en-US" dirty="0" err="1"/>
              <a:t>voluptat</a:t>
            </a:r>
            <a:r>
              <a:rPr lang="en-US" dirty="0"/>
              <a:t> et </a:t>
            </a:r>
            <a:r>
              <a:rPr lang="en-US" dirty="0" err="1"/>
              <a:t>volectus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vellorror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re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dolorep</a:t>
            </a:r>
            <a:r>
              <a:rPr lang="en-US" dirty="0"/>
              <a:t> </a:t>
            </a:r>
            <a:r>
              <a:rPr lang="en-US" dirty="0" err="1"/>
              <a:t>ellauda</a:t>
            </a:r>
            <a:r>
              <a:rPr lang="en-US" dirty="0"/>
              <a:t> </a:t>
            </a:r>
            <a:r>
              <a:rPr lang="en-US" dirty="0" err="1"/>
              <a:t>ndipsan</a:t>
            </a:r>
            <a:r>
              <a:rPr lang="en-US" dirty="0"/>
              <a:t> </a:t>
            </a:r>
            <a:r>
              <a:rPr lang="en-US" dirty="0" err="1"/>
              <a:t>diciam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 </a:t>
            </a:r>
            <a:r>
              <a:rPr lang="en-US" dirty="0" err="1"/>
              <a:t>optae</a:t>
            </a:r>
            <a:r>
              <a:rPr lang="en-US" dirty="0"/>
              <a:t> </a:t>
            </a:r>
            <a:r>
              <a:rPr lang="en-US" dirty="0" err="1"/>
              <a:t>venimil</a:t>
            </a:r>
            <a:r>
              <a:rPr lang="en-US" dirty="0"/>
              <a:t> </a:t>
            </a:r>
            <a:r>
              <a:rPr lang="en-US" dirty="0" err="1"/>
              <a:t>illesto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 </a:t>
            </a:r>
            <a:r>
              <a:rPr lang="en-US" dirty="0" err="1"/>
              <a:t>volectus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vellorror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Voluptat</a:t>
            </a:r>
            <a:r>
              <a:rPr lang="en-US" dirty="0"/>
              <a:t> et </a:t>
            </a:r>
            <a:r>
              <a:rPr lang="en-US" dirty="0" err="1"/>
              <a:t>volectus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quo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vellorror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re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dolorep</a:t>
            </a:r>
            <a:r>
              <a:rPr lang="en-US" dirty="0"/>
              <a:t> </a:t>
            </a:r>
            <a:r>
              <a:rPr lang="en-US" dirty="0" err="1"/>
              <a:t>ellauda</a:t>
            </a:r>
            <a:r>
              <a:rPr lang="en-US" dirty="0"/>
              <a:t> </a:t>
            </a:r>
            <a:r>
              <a:rPr lang="en-US" dirty="0" err="1"/>
              <a:t>ndipsan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Ellauda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quo </a:t>
            </a:r>
            <a:r>
              <a:rPr lang="en-US" dirty="0" err="1"/>
              <a:t>voluptat</a:t>
            </a:r>
            <a:r>
              <a:rPr lang="en-US" dirty="0"/>
              <a:t> et </a:t>
            </a:r>
            <a:r>
              <a:rPr lang="en-US" dirty="0" err="1"/>
              <a:t>volectus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quas</a:t>
            </a:r>
            <a:r>
              <a:rPr lang="en-US" dirty="0"/>
              <a:t> </a:t>
            </a:r>
            <a:r>
              <a:rPr lang="en-US" dirty="0" err="1"/>
              <a:t>vellorror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re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dolorep</a:t>
            </a:r>
            <a:r>
              <a:rPr lang="en-US" dirty="0"/>
              <a:t> </a:t>
            </a:r>
            <a:r>
              <a:rPr lang="en-US" dirty="0" err="1"/>
              <a:t>ellauda</a:t>
            </a:r>
            <a:r>
              <a:rPr lang="en-US" dirty="0"/>
              <a:t> </a:t>
            </a:r>
            <a:r>
              <a:rPr lang="en-US" dirty="0" err="1"/>
              <a:t>ndipsan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89752" y="611894"/>
            <a:ext cx="7268899" cy="995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i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Adit</a:t>
            </a:r>
            <a:r>
              <a:rPr lang="en-US" dirty="0"/>
              <a:t> et </a:t>
            </a:r>
            <a:r>
              <a:rPr lang="en-US" dirty="0" err="1"/>
              <a:t>volorpo</a:t>
            </a:r>
            <a:r>
              <a:rPr lang="en-US" dirty="0"/>
              <a:t> </a:t>
            </a:r>
            <a:r>
              <a:rPr lang="en-US" dirty="0" err="1"/>
              <a:t>recatur</a:t>
            </a:r>
            <a:r>
              <a:rPr lang="en-US" dirty="0"/>
              <a:t> sit</a:t>
            </a:r>
          </a:p>
        </p:txBody>
      </p:sp>
    </p:spTree>
    <p:extLst>
      <p:ext uri="{BB962C8B-B14F-4D97-AF65-F5344CB8AC3E}">
        <p14:creationId xmlns:p14="http://schemas.microsoft.com/office/powerpoint/2010/main" val="742574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rvard SEAS_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193572" y="4941848"/>
            <a:ext cx="954884" cy="213005"/>
          </a:xfrm>
          <a:prstGeom prst="rect">
            <a:avLst/>
          </a:prstGeom>
          <a:solidFill>
            <a:srgbClr val="E600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30769"/>
            <a:ext cx="8469631" cy="196388"/>
          </a:xfrm>
          <a:prstGeom prst="rect">
            <a:avLst/>
          </a:prstGeom>
          <a:solidFill>
            <a:srgbClr val="50C6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193573" y="4941847"/>
            <a:ext cx="276058" cy="85309"/>
          </a:xfrm>
          <a:prstGeom prst="rect">
            <a:avLst/>
          </a:prstGeom>
          <a:solidFill>
            <a:srgbClr val="9E12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2143" y="4460775"/>
            <a:ext cx="319806" cy="376661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89752" y="611894"/>
            <a:ext cx="7268899" cy="995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 i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Adit</a:t>
            </a:r>
            <a:r>
              <a:rPr lang="en-US" dirty="0"/>
              <a:t> et </a:t>
            </a:r>
            <a:r>
              <a:rPr lang="en-US" dirty="0" err="1"/>
              <a:t>volorpo</a:t>
            </a:r>
            <a:r>
              <a:rPr lang="en-US" dirty="0"/>
              <a:t> </a:t>
            </a:r>
            <a:r>
              <a:rPr lang="en-US" dirty="0" err="1"/>
              <a:t>recatur</a:t>
            </a:r>
            <a:r>
              <a:rPr lang="en-US" dirty="0"/>
              <a:t> sit</a:t>
            </a:r>
          </a:p>
        </p:txBody>
      </p:sp>
    </p:spTree>
    <p:extLst>
      <p:ext uri="{BB962C8B-B14F-4D97-AF65-F5344CB8AC3E}">
        <p14:creationId xmlns:p14="http://schemas.microsoft.com/office/powerpoint/2010/main" val="292035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C6E2-4E0E-0577-EE84-17B7AEAF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0EEF-99B1-5CE2-5C9F-3517FAEA5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A0C56-D6D9-68C8-626C-52F577CC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75FD7-90CD-4945-819D-DE3E333B05B1}" type="datetimeFigureOut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DFBF5-E907-322D-0A89-42E4EBC1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DC259-8A9F-6993-59D0-DE36F4CB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52E2-524A-DE43-853E-94724E2C8D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9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230" y="138256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1E5F5-BA4B-BD41-9058-A1E60D174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1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uroDiffGym/neurodiffeq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Partial_differential_equation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1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65847" y="3439306"/>
            <a:ext cx="8102372" cy="1125140"/>
          </a:xfrm>
        </p:spPr>
        <p:txBody>
          <a:bodyPr/>
          <a:lstStyle/>
          <a:p>
            <a:r>
              <a:rPr lang="en-US" sz="1800" dirty="0"/>
              <a:t>Hari Raval</a:t>
            </a:r>
          </a:p>
          <a:p>
            <a:r>
              <a:rPr lang="en-US" sz="1800" dirty="0"/>
              <a:t>Advisor: Pavlos Protopapas</a:t>
            </a:r>
          </a:p>
          <a:p>
            <a:r>
              <a:rPr lang="en-US" sz="1800" dirty="0"/>
              <a:t>Committee: Pavlos Protopapas, Cengiz Pehlevan, Fabian Wermelinger </a:t>
            </a:r>
          </a:p>
          <a:p>
            <a:r>
              <a:rPr lang="en-US" sz="1800" dirty="0"/>
              <a:t>5/10/23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One-Shot Transfer Learning of Linear Ordinary and Partial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1446609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Benefits of Using PINNs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DEE0E9-E988-FEF8-493A-B45492F3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895412"/>
              </p:ext>
            </p:extLst>
          </p:nvPr>
        </p:nvGraphicFramePr>
        <p:xfrm>
          <a:off x="313151" y="1172315"/>
          <a:ext cx="8210812" cy="3140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05406">
                  <a:extLst>
                    <a:ext uri="{9D8B030D-6E8A-4147-A177-3AD203B41FA5}">
                      <a16:colId xmlns:a16="http://schemas.microsoft.com/office/drawing/2014/main" val="3347013483"/>
                    </a:ext>
                  </a:extLst>
                </a:gridCol>
                <a:gridCol w="4105406">
                  <a:extLst>
                    <a:ext uri="{9D8B030D-6E8A-4147-A177-3AD203B41FA5}">
                      <a16:colId xmlns:a16="http://schemas.microsoft.com/office/drawing/2014/main" val="696928021"/>
                    </a:ext>
                  </a:extLst>
                </a:gridCol>
              </a:tblGrid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Numerical Methods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935081"/>
                  </a:ext>
                </a:extLst>
              </a:tr>
              <a:tr h="6221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Yield differentiable solutions (with appropriate activations)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Yield solutions that are not always differentiable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293579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 fast evaluations (forward pass)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 slow evaluations sometimes  (interpolation)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338363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 less storage space in most cases (only store weights)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 more storage space sometimes (store dense mesh grids)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900189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parametrizable (parameters as network inputs)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not parametrizable (must re-compute if parameters change)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18197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Offer solutions that cannot be used for transfer learning (must re-compute for new equations)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1047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78DA56-0472-1FA7-D10A-18FD94D5E1AE}"/>
              </a:ext>
            </a:extLst>
          </p:cNvPr>
          <p:cNvSpPr txBox="1"/>
          <p:nvPr/>
        </p:nvSpPr>
        <p:spPr>
          <a:xfrm>
            <a:off x="8888224" y="4922765"/>
            <a:ext cx="2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9494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Benefits of Using PINNs</a:t>
            </a:r>
            <a:endParaRPr lang="en-US" b="0" i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DEE0E9-E988-FEF8-493A-B45492F3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72113"/>
              </p:ext>
            </p:extLst>
          </p:nvPr>
        </p:nvGraphicFramePr>
        <p:xfrm>
          <a:off x="313151" y="1172315"/>
          <a:ext cx="8210812" cy="3140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05406">
                  <a:extLst>
                    <a:ext uri="{9D8B030D-6E8A-4147-A177-3AD203B41FA5}">
                      <a16:colId xmlns:a16="http://schemas.microsoft.com/office/drawing/2014/main" val="3347013483"/>
                    </a:ext>
                  </a:extLst>
                </a:gridCol>
                <a:gridCol w="4105406">
                  <a:extLst>
                    <a:ext uri="{9D8B030D-6E8A-4147-A177-3AD203B41FA5}">
                      <a16:colId xmlns:a16="http://schemas.microsoft.com/office/drawing/2014/main" val="696928021"/>
                    </a:ext>
                  </a:extLst>
                </a:gridCol>
              </a:tblGrid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Numerical Methods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935081"/>
                  </a:ext>
                </a:extLst>
              </a:tr>
              <a:tr h="6221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Yield differentiable solutions (with appropriate activations)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Yield solutions that are not always differentiable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293579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 fast evaluations (forward pass)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 slow evaluations sometimes  (interpolation)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338363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 less storage space in most cases (only store weights)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 more storage space sometimes (store dense mesh grids)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900189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parametrizable (parameters as network inputs)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not parametrizable (must re-compute if parameters change)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18197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Offer solutions that can be transferred across similar equations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Offer solutions that cannot be used for transfer learning (must re-compute for new equations)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1047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81C7491-B4FC-65D1-26EB-B68F87CBD85B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3343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Drawbacks of Using PINNs</a:t>
            </a:r>
            <a:endParaRPr lang="en-US" b="0" i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DEE0E9-E988-FEF8-493A-B45492F3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399744"/>
              </p:ext>
            </p:extLst>
          </p:nvPr>
        </p:nvGraphicFramePr>
        <p:xfrm>
          <a:off x="319546" y="1172445"/>
          <a:ext cx="8210812" cy="236561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05406">
                  <a:extLst>
                    <a:ext uri="{9D8B030D-6E8A-4147-A177-3AD203B41FA5}">
                      <a16:colId xmlns:a16="http://schemas.microsoft.com/office/drawing/2014/main" val="3347013483"/>
                    </a:ext>
                  </a:extLst>
                </a:gridCol>
                <a:gridCol w="4105406">
                  <a:extLst>
                    <a:ext uri="{9D8B030D-6E8A-4147-A177-3AD203B41FA5}">
                      <a16:colId xmlns:a16="http://schemas.microsoft.com/office/drawing/2014/main" val="696928021"/>
                    </a:ext>
                  </a:extLst>
                </a:gridCol>
              </a:tblGrid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Numerical Methods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935081"/>
                  </a:ext>
                </a:extLst>
              </a:tr>
              <a:tr h="5116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slow to 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fast to compute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293579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Produce difficulties in satisfying boundary conditions on irregular geometries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Produce (usually) no added difficulty in satisfying boundary conditions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338363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difficult to tune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guaranteed to converge for certain problems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900189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no error bound estimation (in general)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a known order of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2356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8380DD-6066-0B44-BAEF-258D3B7AD362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6915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Drawbacks of Using PINNs</a:t>
            </a:r>
            <a:endParaRPr lang="en-US" b="0" i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DEE0E9-E988-FEF8-493A-B45492F3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712713"/>
              </p:ext>
            </p:extLst>
          </p:nvPr>
        </p:nvGraphicFramePr>
        <p:xfrm>
          <a:off x="319546" y="1172445"/>
          <a:ext cx="8210812" cy="236561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05406">
                  <a:extLst>
                    <a:ext uri="{9D8B030D-6E8A-4147-A177-3AD203B41FA5}">
                      <a16:colId xmlns:a16="http://schemas.microsoft.com/office/drawing/2014/main" val="3347013483"/>
                    </a:ext>
                  </a:extLst>
                </a:gridCol>
                <a:gridCol w="4105406">
                  <a:extLst>
                    <a:ext uri="{9D8B030D-6E8A-4147-A177-3AD203B41FA5}">
                      <a16:colId xmlns:a16="http://schemas.microsoft.com/office/drawing/2014/main" val="696928021"/>
                    </a:ext>
                  </a:extLst>
                </a:gridCol>
              </a:tblGrid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Numerical Methods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935081"/>
                  </a:ext>
                </a:extLst>
              </a:tr>
              <a:tr h="51162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slow to 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fast to compute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293579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Produce difficulties in satisfying boundary conditions on irregular geometries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Produce (usually) no added difficulty in satisfying boundary conditions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338363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difficult to tune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 guaranteed to converge for certain problems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900189"/>
                  </a:ext>
                </a:extLst>
              </a:tr>
              <a:tr h="4452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no error bound estimation (in general)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a known order of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2356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341196-5BD3-B240-F135-1C10FCACE3F9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3151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D61D0-BE8E-C1B5-A0BE-293473DCE32E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5281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9751" y="611894"/>
            <a:ext cx="7860962" cy="995363"/>
          </a:xfrm>
        </p:spPr>
        <p:txBody>
          <a:bodyPr/>
          <a:lstStyle/>
          <a:p>
            <a:r>
              <a:rPr lang="en-US" sz="2200" b="0" i="1" dirty="0"/>
              <a:t>General Equation Representation: ODEs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353010"/>
                <a:ext cx="7268899" cy="3227471"/>
              </a:xfrm>
              <a:prstGeom prst="rect">
                <a:avLst/>
              </a:prstGeom>
            </p:spPr>
            <p:txBody>
              <a:bodyPr anchor="t">
                <a:normAutofit fontScale="85000" lnSpcReduction="20000"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dirty="0"/>
                  <a:t>Consider the following system,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= 1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= 5: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sz="21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1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2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2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sz="21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1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2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We want to write this system with a vectorized representation: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1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Applying this formulation to our example results in the following: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lvl="1"/>
                <a:r>
                  <a:rPr lang="en-US" sz="2100" dirty="0"/>
                  <a:t>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1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sz="21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100" b="0" i="1" baseline="-2500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US" sz="21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100" b="0" i="1" baseline="-2500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d>
                      <m:dPr>
                        <m:begChr m:val="["/>
                        <m:endChr m:val="]"/>
                        <m:ctrl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1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1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100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100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-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1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.1</m:t>
                              </m:r>
                            </m:e>
                          </m:mr>
                          <m:mr>
                            <m:e>
                              <m:r>
                                <a:rPr lang="en-US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353010"/>
                <a:ext cx="7268899" cy="3227471"/>
              </a:xfrm>
              <a:prstGeom prst="rect">
                <a:avLst/>
              </a:prstGeom>
              <a:blipFill>
                <a:blip r:embed="rId2"/>
                <a:stretch>
                  <a:fillRect l="-348" b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35EE2EE-9E8E-9C09-6160-27FB890E989D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1178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Problem Structure: ODEs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304125"/>
                <a:ext cx="7268899" cy="4307084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Network (fixed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A, u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f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Equation: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𝐴𝑢</m:t>
                      </m:r>
                      <m:r>
                        <a:rPr lang="en-US" sz="1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Loss: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𝐴𝑢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304125"/>
                <a:ext cx="7268899" cy="4307084"/>
              </a:xfrm>
              <a:prstGeom prst="rect">
                <a:avLst/>
              </a:prstGeom>
              <a:blipFill>
                <a:blip r:embed="rId2"/>
                <a:stretch>
                  <a:fillRect l="-523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C29DFD-A164-C708-D597-6DAF9E570798}"/>
              </a:ext>
            </a:extLst>
          </p:cNvPr>
          <p:cNvSpPr/>
          <p:nvPr/>
        </p:nvSpPr>
        <p:spPr>
          <a:xfrm>
            <a:off x="2861006" y="1735696"/>
            <a:ext cx="1264596" cy="462303"/>
          </a:xfrm>
          <a:prstGeom prst="rect">
            <a:avLst/>
          </a:prstGeom>
          <a:solidFill>
            <a:srgbClr val="77CED9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Hidden Layers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1AAB1F-AE22-45EB-9C0C-6798F30F8F37}"/>
              </a:ext>
            </a:extLst>
          </p:cNvPr>
          <p:cNvCxnSpPr>
            <a:cxnSpLocks/>
          </p:cNvCxnSpPr>
          <p:nvPr/>
        </p:nvCxnSpPr>
        <p:spPr>
          <a:xfrm>
            <a:off x="2133599" y="1966847"/>
            <a:ext cx="590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9E66A-CE57-7BA9-377E-004B9653F8A6}"/>
              </a:ext>
            </a:extLst>
          </p:cNvPr>
          <p:cNvCxnSpPr>
            <a:cxnSpLocks/>
          </p:cNvCxnSpPr>
          <p:nvPr/>
        </p:nvCxnSpPr>
        <p:spPr>
          <a:xfrm>
            <a:off x="4199105" y="1965465"/>
            <a:ext cx="590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AC9902-DEEB-B855-2C9B-327F7BE7F562}"/>
              </a:ext>
            </a:extLst>
          </p:cNvPr>
          <p:cNvSpPr txBox="1"/>
          <p:nvPr/>
        </p:nvSpPr>
        <p:spPr>
          <a:xfrm>
            <a:off x="4812466" y="178218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C6C301-FC6D-B49A-7F15-8EEFE6156B7F}"/>
              </a:ext>
            </a:extLst>
          </p:cNvPr>
          <p:cNvCxnSpPr>
            <a:cxnSpLocks/>
          </p:cNvCxnSpPr>
          <p:nvPr/>
        </p:nvCxnSpPr>
        <p:spPr>
          <a:xfrm>
            <a:off x="6070060" y="1965465"/>
            <a:ext cx="4931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1D7FE7-CC42-F203-57BF-9D8BDC9880DD}"/>
              </a:ext>
            </a:extLst>
          </p:cNvPr>
          <p:cNvSpPr txBox="1"/>
          <p:nvPr/>
        </p:nvSpPr>
        <p:spPr>
          <a:xfrm>
            <a:off x="6586797" y="178218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u = HW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4730F-5923-D438-E471-84B3A06652D5}"/>
              </a:ext>
            </a:extLst>
          </p:cNvPr>
          <p:cNvSpPr txBox="1"/>
          <p:nvPr/>
        </p:nvSpPr>
        <p:spPr>
          <a:xfrm>
            <a:off x="1729408" y="1782182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C948583-7D23-EC24-DA50-8865012F8288}"/>
              </a:ext>
            </a:extLst>
          </p:cNvPr>
          <p:cNvSpPr/>
          <p:nvPr/>
        </p:nvSpPr>
        <p:spPr>
          <a:xfrm rot="16200000">
            <a:off x="3022061" y="3482499"/>
            <a:ext cx="207523" cy="1180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C596158-DC04-BE7F-D4E8-9B83E6F9E657}"/>
              </a:ext>
            </a:extLst>
          </p:cNvPr>
          <p:cNvSpPr/>
          <p:nvPr/>
        </p:nvSpPr>
        <p:spPr>
          <a:xfrm rot="16200000">
            <a:off x="4743730" y="3482500"/>
            <a:ext cx="207523" cy="11802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52669C-999E-94CB-82C5-07395344A752}"/>
              </a:ext>
            </a:extLst>
          </p:cNvPr>
          <p:cNvSpPr txBox="1"/>
          <p:nvPr/>
        </p:nvSpPr>
        <p:spPr>
          <a:xfrm>
            <a:off x="4273712" y="4215906"/>
            <a:ext cx="1147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Initial Value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3B8D9-FEC2-DAB3-BD17-E3A5E24F4EFC}"/>
              </a:ext>
            </a:extLst>
          </p:cNvPr>
          <p:cNvSpPr txBox="1"/>
          <p:nvPr/>
        </p:nvSpPr>
        <p:spPr>
          <a:xfrm>
            <a:off x="2561618" y="4216281"/>
            <a:ext cx="112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Differential Equation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5DF3B3-6E5A-F98B-3230-38B11730B091}"/>
              </a:ext>
            </a:extLst>
          </p:cNvPr>
          <p:cNvCxnSpPr>
            <a:cxnSpLocks/>
          </p:cNvCxnSpPr>
          <p:nvPr/>
        </p:nvCxnSpPr>
        <p:spPr>
          <a:xfrm>
            <a:off x="7516542" y="2132699"/>
            <a:ext cx="192678" cy="33357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ADBAD1-D40C-6E67-0F98-3D2F6E573D70}"/>
              </a:ext>
            </a:extLst>
          </p:cNvPr>
          <p:cNvSpPr txBox="1"/>
          <p:nvPr/>
        </p:nvSpPr>
        <p:spPr>
          <a:xfrm>
            <a:off x="7612881" y="2527583"/>
            <a:ext cx="809837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05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d x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170A8D-4FB0-3B9B-DD5A-F3DF28B0340F}"/>
              </a:ext>
            </a:extLst>
          </p:cNvPr>
          <p:cNvCxnSpPr>
            <a:cxnSpLocks/>
          </p:cNvCxnSpPr>
          <p:nvPr/>
        </p:nvCxnSpPr>
        <p:spPr>
          <a:xfrm>
            <a:off x="7181753" y="2102538"/>
            <a:ext cx="11942" cy="84866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CC8830-E4CF-4BB3-D8D7-56CDFCA67266}"/>
              </a:ext>
            </a:extLst>
          </p:cNvPr>
          <p:cNvSpPr txBox="1"/>
          <p:nvPr/>
        </p:nvSpPr>
        <p:spPr>
          <a:xfrm>
            <a:off x="6927532" y="2991034"/>
            <a:ext cx="755335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B2B20A-0C8E-8481-F046-308422C9DA9D}"/>
              </a:ext>
            </a:extLst>
          </p:cNvPr>
          <p:cNvCxnSpPr>
            <a:cxnSpLocks/>
          </p:cNvCxnSpPr>
          <p:nvPr/>
        </p:nvCxnSpPr>
        <p:spPr>
          <a:xfrm flipH="1">
            <a:off x="6503154" y="2094013"/>
            <a:ext cx="231402" cy="3630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785B28-7E0A-7961-A0F5-96BC6863503A}"/>
              </a:ext>
            </a:extLst>
          </p:cNvPr>
          <p:cNvSpPr txBox="1"/>
          <p:nvPr/>
        </p:nvSpPr>
        <p:spPr>
          <a:xfrm>
            <a:off x="6007232" y="2527583"/>
            <a:ext cx="736099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ACBAB1-4FB6-BE62-310A-49211188A6B4}"/>
              </a:ext>
            </a:extLst>
          </p:cNvPr>
          <p:cNvCxnSpPr>
            <a:cxnSpLocks/>
          </p:cNvCxnSpPr>
          <p:nvPr/>
        </p:nvCxnSpPr>
        <p:spPr>
          <a:xfrm>
            <a:off x="3805727" y="2776945"/>
            <a:ext cx="0" cy="277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063F5C-41DA-2EAD-252A-9383151D0BC4}"/>
              </a:ext>
            </a:extLst>
          </p:cNvPr>
          <p:cNvSpPr txBox="1"/>
          <p:nvPr/>
        </p:nvSpPr>
        <p:spPr>
          <a:xfrm>
            <a:off x="3428059" y="3087197"/>
            <a:ext cx="771365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1C86A9-12D0-32E7-F7DB-C7503B2F57E5}"/>
              </a:ext>
            </a:extLst>
          </p:cNvPr>
          <p:cNvCxnSpPr>
            <a:cxnSpLocks/>
          </p:cNvCxnSpPr>
          <p:nvPr/>
        </p:nvCxnSpPr>
        <p:spPr>
          <a:xfrm>
            <a:off x="4431540" y="2763975"/>
            <a:ext cx="289617" cy="277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3D5EA72-0F8C-310B-DE09-9C1AC50F1422}"/>
              </a:ext>
            </a:extLst>
          </p:cNvPr>
          <p:cNvSpPr txBox="1"/>
          <p:nvPr/>
        </p:nvSpPr>
        <p:spPr>
          <a:xfrm>
            <a:off x="4431540" y="3087197"/>
            <a:ext cx="702436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248975-AF76-D8EF-31DA-0B703A78CC58}"/>
              </a:ext>
            </a:extLst>
          </p:cNvPr>
          <p:cNvCxnSpPr>
            <a:cxnSpLocks/>
          </p:cNvCxnSpPr>
          <p:nvPr/>
        </p:nvCxnSpPr>
        <p:spPr>
          <a:xfrm>
            <a:off x="5168821" y="1965465"/>
            <a:ext cx="3370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E3E2B5-EA6B-2D28-A1EB-4A1130B64CA0}"/>
              </a:ext>
            </a:extLst>
          </p:cNvPr>
          <p:cNvSpPr/>
          <p:nvPr/>
        </p:nvSpPr>
        <p:spPr>
          <a:xfrm rot="16200000">
            <a:off x="5497187" y="1844477"/>
            <a:ext cx="538875" cy="168168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A7065-E56A-5D6D-A71E-322F37E2EC70}"/>
              </a:ext>
            </a:extLst>
          </p:cNvPr>
          <p:cNvSpPr txBox="1"/>
          <p:nvPr/>
        </p:nvSpPr>
        <p:spPr>
          <a:xfrm>
            <a:off x="5418476" y="2183301"/>
            <a:ext cx="841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Output Layer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E4328B-78EC-71DF-E54A-79DF65647C76}"/>
              </a:ext>
            </a:extLst>
          </p:cNvPr>
          <p:cNvSpPr/>
          <p:nvPr/>
        </p:nvSpPr>
        <p:spPr>
          <a:xfrm>
            <a:off x="2979973" y="2501318"/>
            <a:ext cx="2384222" cy="8768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42E35A-E3E5-A8F4-8D6B-36F02CED01FF}"/>
              </a:ext>
            </a:extLst>
          </p:cNvPr>
          <p:cNvSpPr/>
          <p:nvPr/>
        </p:nvSpPr>
        <p:spPr>
          <a:xfrm>
            <a:off x="1783572" y="3653766"/>
            <a:ext cx="4044310" cy="109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40BE62-3698-CC19-5D6B-99D2E3701888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549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Learning H From Training Procedure: ODEs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4750" y="1190883"/>
            <a:ext cx="7268899" cy="3776708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To learn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/>
              <a:t>  from the training, the network must be sufficiently trained on varying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A, f, </a:t>
            </a:r>
            <a:r>
              <a:rPr lang="en-US" dirty="0"/>
              <a:t> and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/>
              <a:t>conditions simultaneously</a:t>
            </a:r>
          </a:p>
          <a:p>
            <a:r>
              <a:rPr lang="en-US" dirty="0"/>
              <a:t>To accomplish this, we use a </a:t>
            </a:r>
            <a:r>
              <a:rPr lang="en-US" b="1" dirty="0"/>
              <a:t>multi-headed</a:t>
            </a:r>
            <a:r>
              <a:rPr lang="en-US" dirty="0"/>
              <a:t> training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AF6E263-35EA-35B8-E093-2162C4783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8"/>
          <a:stretch/>
        </p:blipFill>
        <p:spPr>
          <a:xfrm>
            <a:off x="153851" y="2492278"/>
            <a:ext cx="8695357" cy="1877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8CB49C-CE2B-6348-D724-A38E8866207C}"/>
              </a:ext>
            </a:extLst>
          </p:cNvPr>
          <p:cNvSpPr txBox="1"/>
          <p:nvPr/>
        </p:nvSpPr>
        <p:spPr>
          <a:xfrm>
            <a:off x="7567770" y="3306286"/>
            <a:ext cx="26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03FBA-C557-6113-E3EA-0B0AA96674A1}"/>
              </a:ext>
            </a:extLst>
          </p:cNvPr>
          <p:cNvSpPr/>
          <p:nvPr/>
        </p:nvSpPr>
        <p:spPr>
          <a:xfrm>
            <a:off x="7431936" y="3491948"/>
            <a:ext cx="165652" cy="4041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62F7B-D7F3-44A1-2104-A6F8462102FD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00357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Learning H From Training Procedure: ODEs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4750" y="1190883"/>
            <a:ext cx="7268899" cy="3776708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To learn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/>
              <a:t>  from the training, the network must be sufficiently trained on varying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A, f, </a:t>
            </a:r>
            <a:r>
              <a:rPr lang="en-US" dirty="0"/>
              <a:t> and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/>
              <a:t>conditions simultaneously</a:t>
            </a:r>
          </a:p>
          <a:p>
            <a:r>
              <a:rPr lang="en-US" dirty="0"/>
              <a:t>To accomplish this, we use a </a:t>
            </a:r>
            <a:r>
              <a:rPr lang="en-US" b="1" dirty="0"/>
              <a:t>multi-headed</a:t>
            </a:r>
            <a:r>
              <a:rPr lang="en-US" dirty="0"/>
              <a:t> training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BEB413D-F0A1-3830-5452-03A1F37B6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8"/>
          <a:stretch/>
        </p:blipFill>
        <p:spPr>
          <a:xfrm>
            <a:off x="153851" y="2492278"/>
            <a:ext cx="8695357" cy="1877993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06CB098-60F2-7465-AD18-80A1931E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36" y="4108213"/>
            <a:ext cx="2546849" cy="4311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9BF7F44-1CEF-4B8B-1734-53A82694B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45" y="4008086"/>
            <a:ext cx="2476030" cy="431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2D7FE4-C5DF-8C4E-DA91-ED33AEB0159E}"/>
              </a:ext>
            </a:extLst>
          </p:cNvPr>
          <p:cNvSpPr txBox="1"/>
          <p:nvPr/>
        </p:nvSpPr>
        <p:spPr>
          <a:xfrm>
            <a:off x="7567770" y="3306286"/>
            <a:ext cx="26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4D3267-F8C9-0161-62DA-3640CDF474DE}"/>
              </a:ext>
            </a:extLst>
          </p:cNvPr>
          <p:cNvSpPr/>
          <p:nvPr/>
        </p:nvSpPr>
        <p:spPr>
          <a:xfrm>
            <a:off x="7431936" y="3491948"/>
            <a:ext cx="165652" cy="4041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0F10C9-ECD6-7812-72E3-E09598622B9E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0740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Learning H From Training Procedure: ODEs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4750" y="1190883"/>
            <a:ext cx="7268899" cy="3776708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To learn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/>
              <a:t>  from the training, the network must be sufficiently trained on varying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A, f, </a:t>
            </a:r>
            <a:r>
              <a:rPr lang="en-US" dirty="0"/>
              <a:t> and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/>
              <a:t>conditions simultaneously</a:t>
            </a:r>
          </a:p>
          <a:p>
            <a:r>
              <a:rPr lang="en-US" dirty="0"/>
              <a:t>To accomplish this, we use a </a:t>
            </a:r>
            <a:r>
              <a:rPr lang="en-US" b="1" dirty="0"/>
              <a:t>multi-headed</a:t>
            </a:r>
            <a:r>
              <a:rPr lang="en-US" dirty="0"/>
              <a:t> training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5EB4C102-C1A7-057E-33A1-9EB3F1310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8"/>
          <a:stretch/>
        </p:blipFill>
        <p:spPr>
          <a:xfrm>
            <a:off x="153851" y="2492278"/>
            <a:ext cx="8695357" cy="1877993"/>
          </a:xfrm>
          <a:prstGeom prst="rect">
            <a:avLst/>
          </a:prstGeom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2F1780B0-7131-E009-FEF1-DA06CCA6F43B}"/>
              </a:ext>
            </a:extLst>
          </p:cNvPr>
          <p:cNvSpPr/>
          <p:nvPr/>
        </p:nvSpPr>
        <p:spPr>
          <a:xfrm>
            <a:off x="2497144" y="3174763"/>
            <a:ext cx="399682" cy="403546"/>
          </a:xfrm>
          <a:prstGeom prst="donut">
            <a:avLst>
              <a:gd name="adj" fmla="val 55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8D60BDF-55B4-1869-9568-44EEA51F2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45" y="4008086"/>
            <a:ext cx="2476030" cy="431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01B12-6B83-0C87-1E31-DE014D6AC2D2}"/>
              </a:ext>
            </a:extLst>
          </p:cNvPr>
          <p:cNvSpPr txBox="1"/>
          <p:nvPr/>
        </p:nvSpPr>
        <p:spPr>
          <a:xfrm>
            <a:off x="7567770" y="3306286"/>
            <a:ext cx="26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B7EE35-36B1-EEFC-F709-7FBAA511D6DF}"/>
              </a:ext>
            </a:extLst>
          </p:cNvPr>
          <p:cNvSpPr/>
          <p:nvPr/>
        </p:nvSpPr>
        <p:spPr>
          <a:xfrm>
            <a:off x="7431936" y="3491948"/>
            <a:ext cx="165652" cy="4041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41918D-923A-060C-947A-BEFC8775AF6C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0025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896FB-4D65-40EE-5A28-2A8B74B588E0}"/>
              </a:ext>
            </a:extLst>
          </p:cNvPr>
          <p:cNvSpPr txBox="1"/>
          <p:nvPr/>
        </p:nvSpPr>
        <p:spPr>
          <a:xfrm>
            <a:off x="8888224" y="4922765"/>
            <a:ext cx="2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9808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Computing W</a:t>
            </a:r>
            <a:r>
              <a:rPr lang="en-US" sz="2200" b="0" i="1" baseline="-25000" dirty="0"/>
              <a:t>0</a:t>
            </a:r>
            <a:r>
              <a:rPr lang="en-US" sz="2200" b="0" i="1" dirty="0"/>
              <a:t> After Training: ODEs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353010"/>
                <a:ext cx="7268899" cy="2598733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600" dirty="0"/>
                  <a:t>Once we learn </a:t>
                </a:r>
                <a:r>
                  <a:rPr lang="en-US" sz="16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US" sz="1600" dirty="0"/>
                  <a:t>, we can derive </a:t>
                </a:r>
                <a:r>
                  <a:rPr lang="en-US" sz="16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16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600" b="1" i="1" baseline="-25000" dirty="0"/>
                  <a:t> </a:t>
                </a:r>
                <a:r>
                  <a:rPr lang="en-US" sz="1600" b="0" i="1" baseline="-25000" dirty="0"/>
                  <a:t> </a:t>
                </a:r>
                <a:r>
                  <a:rPr lang="en-US" sz="1600" b="0" dirty="0"/>
                  <a:t>as follows by expanding the loss</a:t>
                </a:r>
                <a:r>
                  <a:rPr lang="en-US" sz="1600" i="1" dirty="0"/>
                  <a:t>:</a:t>
                </a:r>
              </a:p>
              <a:p>
                <a:pPr lvl="1"/>
                <a:endParaRPr lang="en-US" sz="160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𝐴𝑢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b="0" i="1" baseline="-2500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400" i="1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baseline="30000" dirty="0"/>
              </a:p>
              <a:p>
                <a:pPr lvl="1"/>
                <a:endParaRPr lang="en-US" sz="1400" baseline="300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b="0" i="1" baseline="-2500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𝐴𝐻𝑊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baseline="-2500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b="0" i="1" baseline="-2500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400" i="1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/>
              </a:p>
              <a:p>
                <a:pPr lvl="1"/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b="0" i="1" baseline="-2500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𝐴𝐻𝑊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baseline="30000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𝐴𝐻𝑊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b="0" i="1" baseline="-2500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b="0" i="1" baseline="-2500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400" b="0" i="1" baseline="30000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lvl="1"/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 dirty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1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𝐴𝐻𝑊</m:t>
                                  </m:r>
                                  <m:r>
                                    <a:rPr lang="en-US" sz="1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sz="1400" i="1" baseline="30000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 dirty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1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𝐴𝐻𝑊</m:t>
                                  </m:r>
                                  <m:r>
                                    <a:rPr lang="en-US" sz="1400" i="1" baseline="-25000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i="1" baseline="30000" dirty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40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353010"/>
                <a:ext cx="7268899" cy="2598733"/>
              </a:xfrm>
              <a:prstGeom prst="rect">
                <a:avLst/>
              </a:prstGeom>
              <a:blipFill>
                <a:blip r:embed="rId2"/>
                <a:stretch>
                  <a:fillRect l="-348" b="-26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51A201C-2F99-FED9-2A59-2D4BE8A70D4C}"/>
              </a:ext>
            </a:extLst>
          </p:cNvPr>
          <p:cNvSpPr txBox="1"/>
          <p:nvPr/>
        </p:nvSpPr>
        <p:spPr>
          <a:xfrm>
            <a:off x="5853488" y="2160854"/>
            <a:ext cx="683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= HW</a:t>
            </a:r>
            <a:r>
              <a:rPr lang="en-US" sz="105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05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8D7883ED-F64E-E48E-4EF4-9620FF3A4070}"/>
              </a:ext>
            </a:extLst>
          </p:cNvPr>
          <p:cNvSpPr/>
          <p:nvPr/>
        </p:nvSpPr>
        <p:spPr>
          <a:xfrm rot="5400000">
            <a:off x="5372031" y="2192157"/>
            <a:ext cx="526128" cy="191311"/>
          </a:xfrm>
          <a:prstGeom prst="uturn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F6E4D719-FF40-B4A1-C335-73A75174291E}"/>
              </a:ext>
            </a:extLst>
          </p:cNvPr>
          <p:cNvSpPr/>
          <p:nvPr/>
        </p:nvSpPr>
        <p:spPr>
          <a:xfrm rot="5400000">
            <a:off x="7302912" y="3000100"/>
            <a:ext cx="445416" cy="191311"/>
          </a:xfrm>
          <a:prstGeom prst="uturn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876FFA-8079-A11F-8B65-657620F1301D}"/>
              </a:ext>
            </a:extLst>
          </p:cNvPr>
          <p:cNvSpPr txBox="1"/>
          <p:nvPr/>
        </p:nvSpPr>
        <p:spPr>
          <a:xfrm>
            <a:off x="7729169" y="2973351"/>
            <a:ext cx="740908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multiple</a:t>
            </a:r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5F1FC543-2F3C-A5B2-4515-AA91475006D7}"/>
              </a:ext>
            </a:extLst>
          </p:cNvPr>
          <p:cNvSpPr/>
          <p:nvPr/>
        </p:nvSpPr>
        <p:spPr>
          <a:xfrm rot="16200000">
            <a:off x="3121036" y="1921714"/>
            <a:ext cx="207523" cy="3678896"/>
          </a:xfrm>
          <a:prstGeom prst="leftBrace">
            <a:avLst>
              <a:gd name="adj1" fmla="val 115512"/>
              <a:gd name="adj2" fmla="val 4983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2F164BC-E2E2-4543-53D6-B3FE0A218896}"/>
              </a:ext>
            </a:extLst>
          </p:cNvPr>
          <p:cNvSpPr/>
          <p:nvPr/>
        </p:nvSpPr>
        <p:spPr>
          <a:xfrm rot="16200000">
            <a:off x="6091327" y="2788101"/>
            <a:ext cx="207523" cy="1946124"/>
          </a:xfrm>
          <a:prstGeom prst="leftBrace">
            <a:avLst>
              <a:gd name="adj1" fmla="val 100626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43E34A-F87E-4F6A-DB26-9E32A93DFD52}"/>
              </a:ext>
            </a:extLst>
          </p:cNvPr>
          <p:cNvSpPr txBox="1"/>
          <p:nvPr/>
        </p:nvSpPr>
        <p:spPr>
          <a:xfrm>
            <a:off x="3063215" y="38282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7CED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baseline="-25000" dirty="0">
                <a:solidFill>
                  <a:srgbClr val="77CED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776732-F019-8CBC-CA99-23586B0AC922}"/>
              </a:ext>
            </a:extLst>
          </p:cNvPr>
          <p:cNvSpPr txBox="1"/>
          <p:nvPr/>
        </p:nvSpPr>
        <p:spPr>
          <a:xfrm>
            <a:off x="5996071" y="382828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baseline="-25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D0C283-0BA7-3008-2F6F-B9F0381B5898}"/>
                  </a:ext>
                </a:extLst>
              </p:cNvPr>
              <p:cNvSpPr txBox="1"/>
              <p:nvPr/>
            </p:nvSpPr>
            <p:spPr>
              <a:xfrm>
                <a:off x="3463219" y="4098222"/>
                <a:ext cx="1321964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solidFill>
                            <a:srgbClr val="77CED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baseline="-25000" dirty="0" smtClean="0">
                          <a:solidFill>
                            <a:srgbClr val="77CED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solidFill>
                            <a:srgbClr val="E601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baseline="-25000" dirty="0" smtClean="0">
                          <a:solidFill>
                            <a:srgbClr val="E601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D0C283-0BA7-3008-2F6F-B9F0381B5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219" y="4098222"/>
                <a:ext cx="1321964" cy="362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6491F7E-FC99-7445-2B83-337B96EF67D5}"/>
              </a:ext>
            </a:extLst>
          </p:cNvPr>
          <p:cNvSpPr/>
          <p:nvPr/>
        </p:nvSpPr>
        <p:spPr>
          <a:xfrm>
            <a:off x="2284752" y="2174235"/>
            <a:ext cx="3678897" cy="5261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A6A22-7DC7-6202-2BAC-82D5EAF0A7BF}"/>
              </a:ext>
            </a:extLst>
          </p:cNvPr>
          <p:cNvSpPr/>
          <p:nvPr/>
        </p:nvSpPr>
        <p:spPr>
          <a:xfrm>
            <a:off x="5473148" y="1911170"/>
            <a:ext cx="1157279" cy="5261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614959-E706-2F19-E288-32992F67BCB0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FCF365-BC71-4144-FF14-93A8FFFE0A48}"/>
              </a:ext>
            </a:extLst>
          </p:cNvPr>
          <p:cNvSpPr/>
          <p:nvPr/>
        </p:nvSpPr>
        <p:spPr>
          <a:xfrm>
            <a:off x="935077" y="2677835"/>
            <a:ext cx="6179221" cy="3089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14AFF4-C84B-AC4A-B8DA-DB675C2183E6}"/>
              </a:ext>
            </a:extLst>
          </p:cNvPr>
          <p:cNvSpPr/>
          <p:nvPr/>
        </p:nvSpPr>
        <p:spPr>
          <a:xfrm>
            <a:off x="717976" y="3054260"/>
            <a:ext cx="6654215" cy="481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716F-6824-B8C9-E3C3-A6B5317042FD}"/>
              </a:ext>
            </a:extLst>
          </p:cNvPr>
          <p:cNvSpPr/>
          <p:nvPr/>
        </p:nvSpPr>
        <p:spPr>
          <a:xfrm>
            <a:off x="772160" y="3607195"/>
            <a:ext cx="6657804" cy="5401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FBF8AF-A86F-D340-195F-D150D32ED56A}"/>
              </a:ext>
            </a:extLst>
          </p:cNvPr>
          <p:cNvSpPr/>
          <p:nvPr/>
        </p:nvSpPr>
        <p:spPr>
          <a:xfrm>
            <a:off x="3340787" y="4192279"/>
            <a:ext cx="1444396" cy="5401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220EAE-D183-7168-01BA-B71F61977552}"/>
              </a:ext>
            </a:extLst>
          </p:cNvPr>
          <p:cNvSpPr/>
          <p:nvPr/>
        </p:nvSpPr>
        <p:spPr>
          <a:xfrm>
            <a:off x="7419500" y="2848005"/>
            <a:ext cx="1444396" cy="5401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  <p:bldP spid="9" grpId="0" animBg="1"/>
      <p:bldP spid="10" grpId="0" animBg="1"/>
      <p:bldP spid="12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Computing W</a:t>
            </a:r>
            <a:r>
              <a:rPr lang="en-US" sz="2200" b="0" i="1" baseline="-25000" dirty="0"/>
              <a:t>0</a:t>
            </a:r>
            <a:r>
              <a:rPr lang="en-US" sz="2200" b="0" i="1" dirty="0"/>
              <a:t> After Training: ODEs</a:t>
            </a:r>
          </a:p>
          <a:p>
            <a:endParaRPr lang="en-US" sz="2200" b="0" i="1" dirty="0"/>
          </a:p>
          <a:p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ED964C5-8738-A30E-3479-668340B39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5" y="1637919"/>
            <a:ext cx="8210574" cy="1486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9754A7-570C-0FF1-932A-4A5951E1DE04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B2FDA1F-7A9E-122F-5260-F12608846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9" r="2374" b="2405"/>
          <a:stretch/>
        </p:blipFill>
        <p:spPr>
          <a:xfrm>
            <a:off x="242377" y="1396952"/>
            <a:ext cx="8592838" cy="3025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6270CA-722F-8C23-29E9-534AF66E5F5D}"/>
                  </a:ext>
                </a:extLst>
              </p:cNvPr>
              <p:cNvSpPr txBox="1"/>
              <p:nvPr/>
            </p:nvSpPr>
            <p:spPr>
              <a:xfrm>
                <a:off x="3963214" y="1711972"/>
                <a:ext cx="1321964" cy="362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solidFill>
                            <a:srgbClr val="77CED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baseline="-25000" dirty="0" smtClean="0">
                          <a:solidFill>
                            <a:srgbClr val="77CED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solidFill>
                            <a:srgbClr val="E601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baseline="-25000" dirty="0" smtClean="0">
                          <a:solidFill>
                            <a:srgbClr val="E601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6270CA-722F-8C23-29E9-534AF66E5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14" y="1711972"/>
                <a:ext cx="1321964" cy="362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0149107-F727-B743-64E0-753CA09B4AED}"/>
              </a:ext>
            </a:extLst>
          </p:cNvPr>
          <p:cNvSpPr/>
          <p:nvPr/>
        </p:nvSpPr>
        <p:spPr>
          <a:xfrm>
            <a:off x="302741" y="2086083"/>
            <a:ext cx="8532474" cy="9282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A23FF-52F9-F029-AA02-EE59EABFCCC3}"/>
              </a:ext>
            </a:extLst>
          </p:cNvPr>
          <p:cNvSpPr/>
          <p:nvPr/>
        </p:nvSpPr>
        <p:spPr>
          <a:xfrm>
            <a:off x="290657" y="3014367"/>
            <a:ext cx="5936056" cy="271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D1C96-364A-436A-DD75-FAA969705DB3}"/>
              </a:ext>
            </a:extLst>
          </p:cNvPr>
          <p:cNvSpPr/>
          <p:nvPr/>
        </p:nvSpPr>
        <p:spPr>
          <a:xfrm>
            <a:off x="349557" y="3369041"/>
            <a:ext cx="7409094" cy="6036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DE3B0-5397-2AC2-A4D6-2F5F27E00672}"/>
              </a:ext>
            </a:extLst>
          </p:cNvPr>
          <p:cNvSpPr/>
          <p:nvPr/>
        </p:nvSpPr>
        <p:spPr>
          <a:xfrm>
            <a:off x="769440" y="4028100"/>
            <a:ext cx="6387548" cy="6036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BF51C-D57A-3540-5D7D-DC8ED93FC46C}"/>
              </a:ext>
            </a:extLst>
          </p:cNvPr>
          <p:cNvSpPr/>
          <p:nvPr/>
        </p:nvSpPr>
        <p:spPr>
          <a:xfrm>
            <a:off x="6941496" y="4049101"/>
            <a:ext cx="1485110" cy="3424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2" grpId="0" animBg="1"/>
      <p:bldP spid="13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, letter&#10;&#10;Description automatically generated">
            <a:extLst>
              <a:ext uri="{FF2B5EF4-FFF2-40B4-BE49-F238E27FC236}">
                <a16:creationId xmlns:a16="http://schemas.microsoft.com/office/drawing/2014/main" id="{57FD4A6D-163C-1338-96F3-5098FB4C5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53" y="1282897"/>
            <a:ext cx="8684057" cy="354576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Computing W</a:t>
            </a:r>
            <a:r>
              <a:rPr lang="en-US" sz="2200" b="0" i="1" baseline="-25000" dirty="0"/>
              <a:t>0</a:t>
            </a:r>
            <a:r>
              <a:rPr lang="en-US" sz="2200" b="0" i="1" dirty="0"/>
              <a:t> After Training: ODEs</a:t>
            </a:r>
          </a:p>
          <a:p>
            <a:endParaRPr lang="en-US" sz="2200" b="0" i="1" dirty="0"/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8351507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indent="0">
              <a:buNone/>
            </a:pPr>
            <a:endParaRPr lang="en-US" sz="14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54098-3FB3-15BD-D3BD-19EE0FE155EA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FA132378-DD64-3E5B-9AEB-443E04948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9" y="1346237"/>
            <a:ext cx="8753237" cy="34756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FFFACA0-5045-F5D8-56F1-B86E8CD38510}"/>
              </a:ext>
            </a:extLst>
          </p:cNvPr>
          <p:cNvSpPr/>
          <p:nvPr/>
        </p:nvSpPr>
        <p:spPr>
          <a:xfrm>
            <a:off x="1043092" y="1914890"/>
            <a:ext cx="7450667" cy="4245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941C56-9DDB-0868-FD47-B9501F9508C0}"/>
              </a:ext>
            </a:extLst>
          </p:cNvPr>
          <p:cNvSpPr/>
          <p:nvPr/>
        </p:nvSpPr>
        <p:spPr>
          <a:xfrm>
            <a:off x="846666" y="2348845"/>
            <a:ext cx="7450667" cy="463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C90A37-B875-25E4-6896-50CFAD344A25}"/>
              </a:ext>
            </a:extLst>
          </p:cNvPr>
          <p:cNvSpPr/>
          <p:nvPr/>
        </p:nvSpPr>
        <p:spPr>
          <a:xfrm>
            <a:off x="913647" y="2871788"/>
            <a:ext cx="7450667" cy="4245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4DEAF-0894-FA29-4221-47DA18CA47C9}"/>
              </a:ext>
            </a:extLst>
          </p:cNvPr>
          <p:cNvSpPr/>
          <p:nvPr/>
        </p:nvSpPr>
        <p:spPr>
          <a:xfrm>
            <a:off x="846666" y="3389792"/>
            <a:ext cx="7450667" cy="4245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5ACE00-8AA7-81B5-7276-91F249B9AB4A}"/>
              </a:ext>
            </a:extLst>
          </p:cNvPr>
          <p:cNvSpPr/>
          <p:nvPr/>
        </p:nvSpPr>
        <p:spPr>
          <a:xfrm>
            <a:off x="135174" y="3849394"/>
            <a:ext cx="6258268" cy="794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F76A46-FFC6-C178-ED46-33FFE7E423DA}"/>
              </a:ext>
            </a:extLst>
          </p:cNvPr>
          <p:cNvSpPr/>
          <p:nvPr/>
        </p:nvSpPr>
        <p:spPr>
          <a:xfrm>
            <a:off x="255589" y="3968350"/>
            <a:ext cx="1851922" cy="794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2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FF737-34DC-CECC-6E96-351DB22C4E5A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41128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9751" y="611894"/>
            <a:ext cx="7860962" cy="995363"/>
          </a:xfrm>
        </p:spPr>
        <p:txBody>
          <a:bodyPr/>
          <a:lstStyle/>
          <a:p>
            <a:r>
              <a:rPr lang="en-US" sz="2200" b="0" i="1" dirty="0"/>
              <a:t>General Equation Representation: PDEs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353010"/>
                <a:ext cx="7268899" cy="3350472"/>
              </a:xfrm>
              <a:prstGeom prst="rect">
                <a:avLst/>
              </a:prstGeom>
            </p:spPr>
            <p:txBody>
              <a:bodyPr anchor="t">
                <a:normAutofit fontScale="70000" lnSpcReduction="20000"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the following system, where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1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1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3x</a:t>
                </a:r>
                <a:r>
                  <a:rPr lang="en-US" sz="21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1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1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7x</a:t>
                </a:r>
                <a:r>
                  <a:rPr lang="en-US" sz="21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1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1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1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1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en-US" sz="2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2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1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1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1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1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=4.1</m:t>
                      </m:r>
                    </m:oMath>
                  </m:oMathPara>
                </a14:m>
                <a:endParaRPr lang="en-US" sz="21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/>
                  <a:t>We want to write this system with a vectorized representation: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100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1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100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1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1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/>
                  <a:t>Applying this formulation to our example results in the following: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lvl="1"/>
                <a:r>
                  <a:rPr lang="en-US" sz="210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1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100" i="1" baseline="-250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100" i="1" baseline="-250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100" i="1" baseline="-250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100" i="1" baseline="-250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100" i="1" baseline="-250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100" i="1" baseline="-250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2100" i="1" baseline="-250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1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100" i="1" baseline="-250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sSup>
                              <m:sSupPr>
                                <m:ctrlPr>
                                  <a:rPr lang="en-US" sz="21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1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1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21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1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21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sz="2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1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1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1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100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100" i="1" baseline="-25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-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1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353010"/>
                <a:ext cx="7268899" cy="3350472"/>
              </a:xfrm>
              <a:prstGeom prst="rect">
                <a:avLst/>
              </a:prstGeo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84E052-6F00-CBCD-65D8-3CC7BB74D45B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0120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Problem Structure: PDEs</a:t>
            </a:r>
            <a:endParaRPr lang="en-US" b="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304125"/>
                <a:ext cx="7268899" cy="4307084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Network (fixed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A, G, u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f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Equation: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5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850" i="1" baseline="30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18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18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18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sz="1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𝐴𝑢</m:t>
                      </m:r>
                      <m:r>
                        <a:rPr lang="en-US" sz="1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Loss: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baseline="30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304125"/>
                <a:ext cx="7268899" cy="4307084"/>
              </a:xfrm>
              <a:prstGeom prst="rect">
                <a:avLst/>
              </a:prstGeom>
              <a:blipFill>
                <a:blip r:embed="rId2"/>
                <a:stretch>
                  <a:fillRect l="-523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C29DFD-A164-C708-D597-6DAF9E570798}"/>
              </a:ext>
            </a:extLst>
          </p:cNvPr>
          <p:cNvSpPr/>
          <p:nvPr/>
        </p:nvSpPr>
        <p:spPr>
          <a:xfrm>
            <a:off x="2861006" y="1735696"/>
            <a:ext cx="1264596" cy="462303"/>
          </a:xfrm>
          <a:prstGeom prst="rect">
            <a:avLst/>
          </a:prstGeom>
          <a:solidFill>
            <a:srgbClr val="77CED9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Hidden Layers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1AAB1F-AE22-45EB-9C0C-6798F30F8F37}"/>
              </a:ext>
            </a:extLst>
          </p:cNvPr>
          <p:cNvCxnSpPr>
            <a:cxnSpLocks/>
          </p:cNvCxnSpPr>
          <p:nvPr/>
        </p:nvCxnSpPr>
        <p:spPr>
          <a:xfrm>
            <a:off x="2133599" y="1966847"/>
            <a:ext cx="590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9E66A-CE57-7BA9-377E-004B9653F8A6}"/>
              </a:ext>
            </a:extLst>
          </p:cNvPr>
          <p:cNvCxnSpPr>
            <a:cxnSpLocks/>
          </p:cNvCxnSpPr>
          <p:nvPr/>
        </p:nvCxnSpPr>
        <p:spPr>
          <a:xfrm>
            <a:off x="4199105" y="1965465"/>
            <a:ext cx="590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AC9902-DEEB-B855-2C9B-327F7BE7F562}"/>
              </a:ext>
            </a:extLst>
          </p:cNvPr>
          <p:cNvSpPr txBox="1"/>
          <p:nvPr/>
        </p:nvSpPr>
        <p:spPr>
          <a:xfrm>
            <a:off x="4812466" y="178218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C6C301-FC6D-B49A-7F15-8EEFE6156B7F}"/>
              </a:ext>
            </a:extLst>
          </p:cNvPr>
          <p:cNvCxnSpPr>
            <a:cxnSpLocks/>
          </p:cNvCxnSpPr>
          <p:nvPr/>
        </p:nvCxnSpPr>
        <p:spPr>
          <a:xfrm>
            <a:off x="6070060" y="1965465"/>
            <a:ext cx="4931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1D7FE7-CC42-F203-57BF-9D8BDC9880DD}"/>
              </a:ext>
            </a:extLst>
          </p:cNvPr>
          <p:cNvSpPr txBox="1"/>
          <p:nvPr/>
        </p:nvSpPr>
        <p:spPr>
          <a:xfrm>
            <a:off x="6586797" y="178218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u = HW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4730F-5923-D438-E471-84B3A06652D5}"/>
              </a:ext>
            </a:extLst>
          </p:cNvPr>
          <p:cNvSpPr txBox="1"/>
          <p:nvPr/>
        </p:nvSpPr>
        <p:spPr>
          <a:xfrm>
            <a:off x="1685998" y="15717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C948583-7D23-EC24-DA50-8865012F8288}"/>
              </a:ext>
            </a:extLst>
          </p:cNvPr>
          <p:cNvSpPr/>
          <p:nvPr/>
        </p:nvSpPr>
        <p:spPr>
          <a:xfrm rot="16200000">
            <a:off x="3026872" y="3103700"/>
            <a:ext cx="207523" cy="229808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C596158-DC04-BE7F-D4E8-9B83E6F9E657}"/>
              </a:ext>
            </a:extLst>
          </p:cNvPr>
          <p:cNvSpPr/>
          <p:nvPr/>
        </p:nvSpPr>
        <p:spPr>
          <a:xfrm rot="16200000">
            <a:off x="5402093" y="3557815"/>
            <a:ext cx="207523" cy="139537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52669C-999E-94CB-82C5-07395344A752}"/>
              </a:ext>
            </a:extLst>
          </p:cNvPr>
          <p:cNvSpPr txBox="1"/>
          <p:nvPr/>
        </p:nvSpPr>
        <p:spPr>
          <a:xfrm>
            <a:off x="5107526" y="4314817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3B8D9-FEC2-DAB3-BD17-E3A5E24F4EFC}"/>
              </a:ext>
            </a:extLst>
          </p:cNvPr>
          <p:cNvSpPr txBox="1"/>
          <p:nvPr/>
        </p:nvSpPr>
        <p:spPr>
          <a:xfrm>
            <a:off x="2566429" y="4317395"/>
            <a:ext cx="112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Differential Equation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5DF3B3-6E5A-F98B-3230-38B11730B091}"/>
              </a:ext>
            </a:extLst>
          </p:cNvPr>
          <p:cNvCxnSpPr>
            <a:cxnSpLocks/>
          </p:cNvCxnSpPr>
          <p:nvPr/>
        </p:nvCxnSpPr>
        <p:spPr>
          <a:xfrm>
            <a:off x="7516542" y="2132699"/>
            <a:ext cx="192678" cy="33357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ADBAD1-D40C-6E67-0F98-3D2F6E573D70}"/>
              </a:ext>
            </a:extLst>
          </p:cNvPr>
          <p:cNvSpPr txBox="1"/>
          <p:nvPr/>
        </p:nvSpPr>
        <p:spPr>
          <a:xfrm>
            <a:off x="7612881" y="2527583"/>
            <a:ext cx="809837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05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d x 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170A8D-4FB0-3B9B-DD5A-F3DF28B0340F}"/>
              </a:ext>
            </a:extLst>
          </p:cNvPr>
          <p:cNvCxnSpPr>
            <a:cxnSpLocks/>
          </p:cNvCxnSpPr>
          <p:nvPr/>
        </p:nvCxnSpPr>
        <p:spPr>
          <a:xfrm>
            <a:off x="7181753" y="2102538"/>
            <a:ext cx="11942" cy="84866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CC8830-E4CF-4BB3-D8D7-56CDFCA67266}"/>
              </a:ext>
            </a:extLst>
          </p:cNvPr>
          <p:cNvSpPr txBox="1"/>
          <p:nvPr/>
        </p:nvSpPr>
        <p:spPr>
          <a:xfrm>
            <a:off x="6927532" y="2991034"/>
            <a:ext cx="755335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B2B20A-0C8E-8481-F046-308422C9DA9D}"/>
              </a:ext>
            </a:extLst>
          </p:cNvPr>
          <p:cNvCxnSpPr>
            <a:cxnSpLocks/>
          </p:cNvCxnSpPr>
          <p:nvPr/>
        </p:nvCxnSpPr>
        <p:spPr>
          <a:xfrm flipH="1">
            <a:off x="6503154" y="2094013"/>
            <a:ext cx="231402" cy="36305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785B28-7E0A-7961-A0F5-96BC6863503A}"/>
              </a:ext>
            </a:extLst>
          </p:cNvPr>
          <p:cNvSpPr txBox="1"/>
          <p:nvPr/>
        </p:nvSpPr>
        <p:spPr>
          <a:xfrm>
            <a:off x="6007232" y="2527583"/>
            <a:ext cx="736099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ACBAB1-4FB6-BE62-310A-49211188A6B4}"/>
              </a:ext>
            </a:extLst>
          </p:cNvPr>
          <p:cNvCxnSpPr>
            <a:cxnSpLocks/>
          </p:cNvCxnSpPr>
          <p:nvPr/>
        </p:nvCxnSpPr>
        <p:spPr>
          <a:xfrm>
            <a:off x="4419503" y="2840452"/>
            <a:ext cx="0" cy="277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D063F5C-41DA-2EAD-252A-9383151D0BC4}"/>
              </a:ext>
            </a:extLst>
          </p:cNvPr>
          <p:cNvSpPr txBox="1"/>
          <p:nvPr/>
        </p:nvSpPr>
        <p:spPr>
          <a:xfrm>
            <a:off x="4199105" y="3155083"/>
            <a:ext cx="771365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1C86A9-12D0-32E7-F7DB-C7503B2F57E5}"/>
              </a:ext>
            </a:extLst>
          </p:cNvPr>
          <p:cNvCxnSpPr>
            <a:cxnSpLocks/>
          </p:cNvCxnSpPr>
          <p:nvPr/>
        </p:nvCxnSpPr>
        <p:spPr>
          <a:xfrm>
            <a:off x="5067451" y="2788346"/>
            <a:ext cx="289617" cy="277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3D5EA72-0F8C-310B-DE09-9C1AC50F1422}"/>
              </a:ext>
            </a:extLst>
          </p:cNvPr>
          <p:cNvSpPr txBox="1"/>
          <p:nvPr/>
        </p:nvSpPr>
        <p:spPr>
          <a:xfrm>
            <a:off x="5212260" y="3150931"/>
            <a:ext cx="702436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248975-AF76-D8EF-31DA-0B703A78CC58}"/>
              </a:ext>
            </a:extLst>
          </p:cNvPr>
          <p:cNvCxnSpPr>
            <a:cxnSpLocks/>
          </p:cNvCxnSpPr>
          <p:nvPr/>
        </p:nvCxnSpPr>
        <p:spPr>
          <a:xfrm>
            <a:off x="5168821" y="1965465"/>
            <a:ext cx="3370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E3E2B5-EA6B-2D28-A1EB-4A1130B64CA0}"/>
              </a:ext>
            </a:extLst>
          </p:cNvPr>
          <p:cNvSpPr/>
          <p:nvPr/>
        </p:nvSpPr>
        <p:spPr>
          <a:xfrm rot="16200000">
            <a:off x="5497187" y="1844477"/>
            <a:ext cx="538875" cy="168168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A7065-E56A-5D6D-A71E-322F37E2EC70}"/>
              </a:ext>
            </a:extLst>
          </p:cNvPr>
          <p:cNvSpPr txBox="1"/>
          <p:nvPr/>
        </p:nvSpPr>
        <p:spPr>
          <a:xfrm>
            <a:off x="5418476" y="2183301"/>
            <a:ext cx="841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Output Layer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DCD90-EC8E-FFBD-5656-B7FB4AB363D3}"/>
              </a:ext>
            </a:extLst>
          </p:cNvPr>
          <p:cNvSpPr txBox="1"/>
          <p:nvPr/>
        </p:nvSpPr>
        <p:spPr>
          <a:xfrm>
            <a:off x="1683711" y="197789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9CA7A6-74BB-B3E2-802D-B3A3E90F6EA9}"/>
              </a:ext>
            </a:extLst>
          </p:cNvPr>
          <p:cNvSpPr txBox="1"/>
          <p:nvPr/>
        </p:nvSpPr>
        <p:spPr>
          <a:xfrm>
            <a:off x="1810752" y="1765531"/>
            <a:ext cx="9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64875-88E3-A92E-EDE6-118B34915702}"/>
              </a:ext>
            </a:extLst>
          </p:cNvPr>
          <p:cNvSpPr txBox="1"/>
          <p:nvPr/>
        </p:nvSpPr>
        <p:spPr>
          <a:xfrm>
            <a:off x="2123862" y="3167882"/>
            <a:ext cx="801823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105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E32BB9-7AC4-5137-B13D-65C774421E25}"/>
              </a:ext>
            </a:extLst>
          </p:cNvPr>
          <p:cNvSpPr txBox="1"/>
          <p:nvPr/>
        </p:nvSpPr>
        <p:spPr>
          <a:xfrm>
            <a:off x="3107621" y="3167882"/>
            <a:ext cx="74411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m x 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76297B-6E2B-BD6E-A442-325B18465C67}"/>
              </a:ext>
            </a:extLst>
          </p:cNvPr>
          <p:cNvCxnSpPr>
            <a:cxnSpLocks/>
          </p:cNvCxnSpPr>
          <p:nvPr/>
        </p:nvCxnSpPr>
        <p:spPr>
          <a:xfrm>
            <a:off x="3275459" y="2851091"/>
            <a:ext cx="0" cy="277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DDB73E-27CF-26FF-B265-B3D83198364D}"/>
              </a:ext>
            </a:extLst>
          </p:cNvPr>
          <p:cNvCxnSpPr>
            <a:cxnSpLocks/>
          </p:cNvCxnSpPr>
          <p:nvPr/>
        </p:nvCxnSpPr>
        <p:spPr>
          <a:xfrm flipH="1">
            <a:off x="2366196" y="2845771"/>
            <a:ext cx="621009" cy="2722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30DC74D-30D5-19F9-969D-D3B96D1E9D26}"/>
              </a:ext>
            </a:extLst>
          </p:cNvPr>
          <p:cNvSpPr/>
          <p:nvPr/>
        </p:nvSpPr>
        <p:spPr>
          <a:xfrm>
            <a:off x="1898880" y="2430005"/>
            <a:ext cx="4044310" cy="109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43C6FF-36FA-2BE2-CEC7-2D6627749476}"/>
              </a:ext>
            </a:extLst>
          </p:cNvPr>
          <p:cNvSpPr/>
          <p:nvPr/>
        </p:nvSpPr>
        <p:spPr>
          <a:xfrm>
            <a:off x="1385349" y="3695801"/>
            <a:ext cx="4976530" cy="109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2C755C-77FD-C805-1110-CA1F57449A16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652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Learning H From Training Procedure: PDEs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4750" y="1190883"/>
            <a:ext cx="7268899" cy="3776708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To learn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/>
              <a:t>  from the training, the network must be sufficiently trained on varying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A, G, 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dirty="0"/>
              <a:t> and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/>
              <a:t>conditions simultaneously</a:t>
            </a:r>
          </a:p>
          <a:p>
            <a:r>
              <a:rPr lang="en-US" dirty="0"/>
              <a:t>To accomplish this, we use a multi-headed training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07158-0AA1-0334-A73A-43FA3CBF7439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13128E5B-DDD0-8CDE-CCE2-4B1542D0B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82" r="1146" b="4003"/>
          <a:stretch/>
        </p:blipFill>
        <p:spPr>
          <a:xfrm>
            <a:off x="232682" y="2442575"/>
            <a:ext cx="8678634" cy="19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81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Learning H From Training Procedure: PDEs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4750" y="1190883"/>
            <a:ext cx="7268899" cy="3776708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To learn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/>
              <a:t>  from the training, the network must be sufficiently trained on varying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A, G, 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dirty="0"/>
              <a:t> and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/>
              <a:t>conditions simultaneously</a:t>
            </a:r>
          </a:p>
          <a:p>
            <a:r>
              <a:rPr lang="en-US" dirty="0"/>
              <a:t>To accomplish this, we use a multi-headed training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D7CA163E-9E83-3B6A-58CB-19582017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6" y="4108213"/>
            <a:ext cx="2546849" cy="431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6C8D2-01A1-5539-9130-B9D3839B413F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7B3C99C-F979-8A19-F898-3EC32048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82" r="1146" b="4003"/>
          <a:stretch/>
        </p:blipFill>
        <p:spPr>
          <a:xfrm>
            <a:off x="232682" y="2442575"/>
            <a:ext cx="8678634" cy="1991639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561D85-E6EC-D13D-95AB-D696FFEFF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45" y="4008086"/>
            <a:ext cx="2476030" cy="43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11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14841F3-878F-9B62-4375-E033522C8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82" r="1146" b="4003"/>
          <a:stretch/>
        </p:blipFill>
        <p:spPr>
          <a:xfrm>
            <a:off x="232682" y="2442575"/>
            <a:ext cx="8678634" cy="19916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Learning H From Training Procedure: PDEs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4750" y="1190883"/>
            <a:ext cx="7268899" cy="3776708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To learn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/>
              <a:t>  from the training, the network must be sufficiently trained on varying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A, G, f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dirty="0"/>
              <a:t> and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/>
              <a:t>conditions simultaneously</a:t>
            </a:r>
          </a:p>
          <a:p>
            <a:r>
              <a:rPr lang="en-US" dirty="0"/>
              <a:t>To accomplish this, we use a multi-headed training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1" name="Donut 20">
            <a:extLst>
              <a:ext uri="{FF2B5EF4-FFF2-40B4-BE49-F238E27FC236}">
                <a16:creationId xmlns:a16="http://schemas.microsoft.com/office/drawing/2014/main" id="{3ADD593A-1F95-AD90-FFF2-BA950A4D28B4}"/>
              </a:ext>
            </a:extLst>
          </p:cNvPr>
          <p:cNvSpPr/>
          <p:nvPr/>
        </p:nvSpPr>
        <p:spPr>
          <a:xfrm>
            <a:off x="2369588" y="3256766"/>
            <a:ext cx="329565" cy="331267"/>
          </a:xfrm>
          <a:prstGeom prst="donut">
            <a:avLst>
              <a:gd name="adj" fmla="val 553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CEF45-7AEC-7488-8BEC-5A276894BFA5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F3320E-1527-EB5B-0949-82A072EB0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45" y="4008086"/>
            <a:ext cx="2476030" cy="43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4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BB0544-F432-DA15-4267-16AEDEEE13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Computing W</a:t>
            </a:r>
            <a:r>
              <a:rPr lang="en-US" sz="2200" b="0" i="1" baseline="-25000" dirty="0"/>
              <a:t>0</a:t>
            </a:r>
            <a:r>
              <a:rPr lang="en-US" sz="2200" b="0" i="1" dirty="0"/>
              <a:t> After Training: PDEs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B568CA-4753-FE8E-02E3-296A39EA7F70}"/>
              </a:ext>
            </a:extLst>
          </p:cNvPr>
          <p:cNvSpPr txBox="1">
            <a:spLocks/>
          </p:cNvSpPr>
          <p:nvPr/>
        </p:nvSpPr>
        <p:spPr>
          <a:xfrm>
            <a:off x="489752" y="1353010"/>
            <a:ext cx="7420088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Once we learn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/>
              <a:t>, we can derive </a:t>
            </a:r>
            <a:r>
              <a:rPr lang="en-US" sz="18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800" b="1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1800" b="1" i="1" baseline="-25000" dirty="0"/>
              <a:t> </a:t>
            </a:r>
            <a:r>
              <a:rPr lang="en-US" sz="1800" b="0" i="1" baseline="-25000" dirty="0"/>
              <a:t> </a:t>
            </a:r>
            <a:r>
              <a:rPr lang="en-US" sz="1800" b="0" dirty="0"/>
              <a:t>as follows by expanding the loss</a:t>
            </a:r>
            <a:r>
              <a:rPr lang="en-US" sz="1800" i="1" dirty="0"/>
              <a:t>:</a:t>
            </a:r>
          </a:p>
          <a:p>
            <a:pPr lvl="1"/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90E8AECD-C81B-401D-0B76-C5C94562145C}"/>
              </a:ext>
            </a:extLst>
          </p:cNvPr>
          <p:cNvSpPr/>
          <p:nvPr/>
        </p:nvSpPr>
        <p:spPr>
          <a:xfrm rot="16200000">
            <a:off x="2616212" y="2414740"/>
            <a:ext cx="207523" cy="3678896"/>
          </a:xfrm>
          <a:prstGeom prst="leftBrace">
            <a:avLst>
              <a:gd name="adj1" fmla="val 115512"/>
              <a:gd name="adj2" fmla="val 4983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97B0C2-53C7-8F5D-7B4E-C3101EF772E4}"/>
              </a:ext>
            </a:extLst>
          </p:cNvPr>
          <p:cNvSpPr txBox="1"/>
          <p:nvPr/>
        </p:nvSpPr>
        <p:spPr>
          <a:xfrm>
            <a:off x="2573223" y="42971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7CED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baseline="-25000" dirty="0">
                <a:solidFill>
                  <a:srgbClr val="77CED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496A0E-9A54-C6EC-644D-8CC07E09E35F}"/>
              </a:ext>
            </a:extLst>
          </p:cNvPr>
          <p:cNvSpPr txBox="1"/>
          <p:nvPr/>
        </p:nvSpPr>
        <p:spPr>
          <a:xfrm>
            <a:off x="6084067" y="429710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baseline="-25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5984108-7345-B856-FAFD-38645D98B266}"/>
              </a:ext>
            </a:extLst>
          </p:cNvPr>
          <p:cNvSpPr/>
          <p:nvPr/>
        </p:nvSpPr>
        <p:spPr>
          <a:xfrm rot="16200000">
            <a:off x="6115778" y="2713420"/>
            <a:ext cx="207523" cy="3078227"/>
          </a:xfrm>
          <a:prstGeom prst="leftBrace">
            <a:avLst>
              <a:gd name="adj1" fmla="val 115512"/>
              <a:gd name="adj2" fmla="val 4983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1B2A6D-3FC1-FD0C-2F74-EA3DA8C34685}"/>
                  </a:ext>
                </a:extLst>
              </p:cNvPr>
              <p:cNvSpPr txBox="1"/>
              <p:nvPr/>
            </p:nvSpPr>
            <p:spPr>
              <a:xfrm>
                <a:off x="2172701" y="4432389"/>
                <a:ext cx="4572000" cy="362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solidFill>
                            <a:srgbClr val="77CED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baseline="-25000" dirty="0" smtClean="0">
                          <a:solidFill>
                            <a:srgbClr val="77CED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dirty="0" smtClean="0">
                          <a:solidFill>
                            <a:srgbClr val="E601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baseline="-25000" dirty="0" smtClean="0">
                          <a:solidFill>
                            <a:srgbClr val="E60128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1B2A6D-3FC1-FD0C-2F74-EA3DA8C34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701" y="4432389"/>
                <a:ext cx="4572000" cy="362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B00583-73E2-54F4-63D2-15B18FF6C045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29DC71D-12CD-10D4-8E48-DAEDDF2B6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9" t="6066"/>
          <a:stretch/>
        </p:blipFill>
        <p:spPr>
          <a:xfrm>
            <a:off x="573102" y="1981636"/>
            <a:ext cx="8530259" cy="21653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C8D963-9CC1-AE16-A2CB-B0C84D7399A8}"/>
              </a:ext>
            </a:extLst>
          </p:cNvPr>
          <p:cNvSpPr/>
          <p:nvPr/>
        </p:nvSpPr>
        <p:spPr>
          <a:xfrm>
            <a:off x="1781385" y="2424080"/>
            <a:ext cx="4206241" cy="2953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6271F8-3295-3B14-39EF-D61C03895855}"/>
              </a:ext>
            </a:extLst>
          </p:cNvPr>
          <p:cNvSpPr/>
          <p:nvPr/>
        </p:nvSpPr>
        <p:spPr>
          <a:xfrm>
            <a:off x="5987626" y="2088212"/>
            <a:ext cx="1830773" cy="483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A7D02E-E939-C92C-5A49-942F4793006A}"/>
              </a:ext>
            </a:extLst>
          </p:cNvPr>
          <p:cNvSpPr/>
          <p:nvPr/>
        </p:nvSpPr>
        <p:spPr>
          <a:xfrm>
            <a:off x="1781385" y="2853234"/>
            <a:ext cx="4206241" cy="2953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3EE847-2FF4-7340-E29B-73E5DC1F36CC}"/>
              </a:ext>
            </a:extLst>
          </p:cNvPr>
          <p:cNvSpPr/>
          <p:nvPr/>
        </p:nvSpPr>
        <p:spPr>
          <a:xfrm>
            <a:off x="6042315" y="2650788"/>
            <a:ext cx="3061046" cy="483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AE8A5A-2629-62EC-6AC5-D7AC8EA722C5}"/>
              </a:ext>
            </a:extLst>
          </p:cNvPr>
          <p:cNvSpPr/>
          <p:nvPr/>
        </p:nvSpPr>
        <p:spPr>
          <a:xfrm>
            <a:off x="897958" y="3273902"/>
            <a:ext cx="6207269" cy="2953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D9E40E-0673-92FA-E2E8-87A032DE1503}"/>
              </a:ext>
            </a:extLst>
          </p:cNvPr>
          <p:cNvSpPr/>
          <p:nvPr/>
        </p:nvSpPr>
        <p:spPr>
          <a:xfrm>
            <a:off x="587150" y="3618879"/>
            <a:ext cx="7231249" cy="4992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368242-CFFD-C466-CCF1-55C8B23B2C4E}"/>
              </a:ext>
            </a:extLst>
          </p:cNvPr>
          <p:cNvSpPr/>
          <p:nvPr/>
        </p:nvSpPr>
        <p:spPr>
          <a:xfrm>
            <a:off x="7758651" y="3347261"/>
            <a:ext cx="1370207" cy="483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86E7F0-0DDB-06DA-E427-49F56FD407D2}"/>
              </a:ext>
            </a:extLst>
          </p:cNvPr>
          <p:cNvSpPr/>
          <p:nvPr/>
        </p:nvSpPr>
        <p:spPr>
          <a:xfrm>
            <a:off x="573102" y="4146200"/>
            <a:ext cx="7231249" cy="236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D3CB7E-9C70-1BD7-D054-348A50C33517}"/>
              </a:ext>
            </a:extLst>
          </p:cNvPr>
          <p:cNvSpPr/>
          <p:nvPr/>
        </p:nvSpPr>
        <p:spPr>
          <a:xfrm>
            <a:off x="2024327" y="4393108"/>
            <a:ext cx="1479628" cy="236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002F12-5ABB-9CE4-C82E-54E6150CD297}"/>
              </a:ext>
            </a:extLst>
          </p:cNvPr>
          <p:cNvSpPr/>
          <p:nvPr/>
        </p:nvSpPr>
        <p:spPr>
          <a:xfrm>
            <a:off x="5479725" y="4389360"/>
            <a:ext cx="1479628" cy="236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9C679-B0DD-F402-EDA8-4F3A63208FD7}"/>
              </a:ext>
            </a:extLst>
          </p:cNvPr>
          <p:cNvSpPr/>
          <p:nvPr/>
        </p:nvSpPr>
        <p:spPr>
          <a:xfrm>
            <a:off x="3847496" y="4436488"/>
            <a:ext cx="1191033" cy="3391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2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8" grpId="0" animBg="1"/>
      <p:bldP spid="20" grpId="0" animBg="1"/>
      <p:bldP spid="24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74DA1-2408-FBE7-7C13-44B9FF6E64F6}"/>
              </a:ext>
            </a:extLst>
          </p:cNvPr>
          <p:cNvSpPr txBox="1"/>
          <p:nvPr/>
        </p:nvSpPr>
        <p:spPr>
          <a:xfrm>
            <a:off x="8888224" y="4922765"/>
            <a:ext cx="2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9084AF4-131F-AF4F-3DEA-82BDBF4F0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1"/>
          <a:stretch/>
        </p:blipFill>
        <p:spPr>
          <a:xfrm>
            <a:off x="477714" y="3356380"/>
            <a:ext cx="7946027" cy="10749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Computing W</a:t>
            </a:r>
            <a:r>
              <a:rPr lang="en-US" sz="2200" b="0" i="1" baseline="-25000" dirty="0"/>
              <a:t>0</a:t>
            </a:r>
            <a:r>
              <a:rPr lang="en-US" sz="2200" b="0" i="1" dirty="0"/>
              <a:t> After Training: PDEs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29562"/>
            <a:ext cx="8351507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We further expand all the loss terms</a:t>
            </a:r>
            <a:r>
              <a:rPr lang="en-US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Now, we take the gradient </a:t>
            </a:r>
            <a:r>
              <a:rPr lang="en-US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with respect to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 </a:t>
            </a:r>
            <a:r>
              <a:rPr lang="en-US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  <a:endParaRPr lang="en-US" sz="1800" b="0" i="1" dirty="0">
              <a:latin typeface="Cambria Math" panose="020405030504060302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dirty="0"/>
              <a:t>			</a:t>
            </a:r>
            <a:endParaRPr lang="en-US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8EB771-4059-F84D-E5DB-90FE2606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62" y="1739498"/>
            <a:ext cx="8705020" cy="143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91CE1-B54F-564F-5BDA-60D6657318B0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</a:p>
        </p:txBody>
      </p:sp>
      <p:pic>
        <p:nvPicPr>
          <p:cNvPr id="10" name="Picture 9" descr="Logo&#10;&#10;Description automatically generated with low confidence">
            <a:extLst>
              <a:ext uri="{FF2B5EF4-FFF2-40B4-BE49-F238E27FC236}">
                <a16:creationId xmlns:a16="http://schemas.microsoft.com/office/drawing/2014/main" id="{AA288B25-9876-8AF7-8E76-5FACEB771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103" y="1704859"/>
            <a:ext cx="1309793" cy="3942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2DB13F-2318-2360-CC13-9C92DB4AA504}"/>
              </a:ext>
            </a:extLst>
          </p:cNvPr>
          <p:cNvSpPr/>
          <p:nvPr/>
        </p:nvSpPr>
        <p:spPr>
          <a:xfrm>
            <a:off x="302741" y="2099133"/>
            <a:ext cx="8351507" cy="931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6227B8-9ED1-AA0B-8FFD-86DAD60AEAFC}"/>
              </a:ext>
            </a:extLst>
          </p:cNvPr>
          <p:cNvSpPr/>
          <p:nvPr/>
        </p:nvSpPr>
        <p:spPr>
          <a:xfrm>
            <a:off x="342029" y="3088436"/>
            <a:ext cx="8351507" cy="3083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F31F77-E99E-7F97-B051-1876871D0BF8}"/>
              </a:ext>
            </a:extLst>
          </p:cNvPr>
          <p:cNvSpPr/>
          <p:nvPr/>
        </p:nvSpPr>
        <p:spPr>
          <a:xfrm>
            <a:off x="342029" y="3477580"/>
            <a:ext cx="8351507" cy="4258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469B7A-4861-528F-036B-33DD210400DF}"/>
              </a:ext>
            </a:extLst>
          </p:cNvPr>
          <p:cNvSpPr/>
          <p:nvPr/>
        </p:nvSpPr>
        <p:spPr>
          <a:xfrm>
            <a:off x="342029" y="3964747"/>
            <a:ext cx="8351507" cy="4258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60382-4F8E-E39C-7027-A38FFD6DDB0A}"/>
              </a:ext>
            </a:extLst>
          </p:cNvPr>
          <p:cNvSpPr/>
          <p:nvPr/>
        </p:nvSpPr>
        <p:spPr>
          <a:xfrm>
            <a:off x="329991" y="4252631"/>
            <a:ext cx="1388496" cy="4258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5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Computing W</a:t>
            </a:r>
            <a:r>
              <a:rPr lang="en-US" sz="2200" b="0" i="1" baseline="-25000" dirty="0"/>
              <a:t>0</a:t>
            </a:r>
            <a:r>
              <a:rPr lang="en-US" sz="2200" b="0" i="1" dirty="0"/>
              <a:t> After Training: PDEs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353010"/>
                <a:ext cx="8351507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Finally, set the gradient to 0 and isolate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</a:t>
                </a:r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sz="14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400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400" b="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i="1" baseline="30000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𝐴𝐻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𝐻𝑇𝐴𝑇𝑆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𝑆𝑇𝑆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𝐻𝑇𝐴𝑇𝐴𝐻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400" i="1" baseline="-250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 baseline="30000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400" i="1" baseline="-2500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m:rPr>
                        <m:nor/>
                      </m:rP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sz="14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m:rPr>
                        <m:nor/>
                      </m:rPr>
                      <a:rPr lang="en-US" sz="1400" dirty="0"/>
                      <m:t> </m:t>
                    </m:r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i="1" baseline="30000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400" i="1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i="1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nary>
                      </m:e>
                    </m:nary>
                  </m:oMath>
                </a14:m>
                <a:endParaRPr lang="en-US" sz="14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4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400" b="0" dirty="0">
                    <a:solidFill>
                      <a:schemeClr val="tx1"/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-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i="1" baseline="30000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400" i="1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i="1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0</a:t>
                </a:r>
              </a:p>
              <a:p>
                <a:pPr marL="0" indent="0">
                  <a:buNone/>
                </a:pPr>
                <a:r>
                  <a:rPr lang="en-US" sz="1400" b="0" dirty="0">
                    <a:solidFill>
                      <a:schemeClr val="tx1"/>
                    </a:solidFill>
                  </a:rPr>
                  <a:t>					</a:t>
                </a:r>
              </a:p>
              <a:p>
                <a:pPr marL="0" indent="0">
                  <a:buNone/>
                </a:pPr>
                <a:r>
                  <a:rPr lang="en-US" sz="1400" dirty="0"/>
                  <a:t>					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i="1" baseline="30000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sz="1400" b="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400" i="1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i="1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4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1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i="1" baseline="30000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nary>
                        <m:r>
                          <m:rPr>
                            <m:nor/>
                          </m:rPr>
                          <a:rPr lang="en-US" sz="14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400" i="1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i="1" baseline="3000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i="1" baseline="-25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m:rPr>
                        <m:nor/>
                      </m:rPr>
                      <a:rPr lang="en-US" sz="14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4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353010"/>
                <a:ext cx="8351507" cy="3227471"/>
              </a:xfrm>
              <a:prstGeom prst="rect">
                <a:avLst/>
              </a:prstGeom>
              <a:blipFill>
                <a:blip r:embed="rId3"/>
                <a:stretch>
                  <a:fillRect l="-456" t="-784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D7D625A0-2A5A-A86B-3607-8E16461E9CB9}"/>
              </a:ext>
            </a:extLst>
          </p:cNvPr>
          <p:cNvSpPr/>
          <p:nvPr/>
        </p:nvSpPr>
        <p:spPr>
          <a:xfrm rot="16200000">
            <a:off x="3255038" y="630332"/>
            <a:ext cx="207523" cy="3637982"/>
          </a:xfrm>
          <a:prstGeom prst="leftBrace">
            <a:avLst>
              <a:gd name="adj1" fmla="val 115512"/>
              <a:gd name="adj2" fmla="val 4983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FA380-BBEE-95FC-F726-F2995D341F22}"/>
              </a:ext>
            </a:extLst>
          </p:cNvPr>
          <p:cNvSpPr txBox="1"/>
          <p:nvPr/>
        </p:nvSpPr>
        <p:spPr>
          <a:xfrm>
            <a:off x="3172690" y="252031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2701D0B-E3AC-DFCE-F647-00828D263E86}"/>
              </a:ext>
            </a:extLst>
          </p:cNvPr>
          <p:cNvSpPr/>
          <p:nvPr/>
        </p:nvSpPr>
        <p:spPr>
          <a:xfrm>
            <a:off x="2582563" y="3888503"/>
            <a:ext cx="4023977" cy="691978"/>
          </a:xfrm>
          <a:prstGeom prst="frame">
            <a:avLst>
              <a:gd name="adj1" fmla="val 893"/>
            </a:avLst>
          </a:prstGeom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918DBA-EEB0-3B47-C934-3C354C8CA9E4}"/>
              </a:ext>
            </a:extLst>
          </p:cNvPr>
          <p:cNvCxnSpPr>
            <a:cxnSpLocks/>
          </p:cNvCxnSpPr>
          <p:nvPr/>
        </p:nvCxnSpPr>
        <p:spPr>
          <a:xfrm flipV="1">
            <a:off x="2336104" y="4281328"/>
            <a:ext cx="1024626" cy="29915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A5913A-EB53-E134-363A-ADC504A475E0}"/>
              </a:ext>
            </a:extLst>
          </p:cNvPr>
          <p:cNvSpPr txBox="1"/>
          <p:nvPr/>
        </p:nvSpPr>
        <p:spPr>
          <a:xfrm>
            <a:off x="489752" y="4378995"/>
            <a:ext cx="175364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 ∈ ℝ </a:t>
            </a:r>
            <a:r>
              <a:rPr lang="en-US" sz="105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d x d</a:t>
            </a:r>
          </a:p>
          <a:p>
            <a:r>
              <a:rPr lang="en-US" sz="105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105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invert with </a:t>
            </a:r>
            <a:r>
              <a:rPr lang="en-US" sz="105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np.linalg.pinv</a:t>
            </a:r>
            <a:r>
              <a:rPr lang="en-US" sz="105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1050" baseline="30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9A4B6-17D9-7E46-ADB0-444D85AA978D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21CF1-584D-97CD-E59D-3D7C22D15175}"/>
              </a:ext>
            </a:extLst>
          </p:cNvPr>
          <p:cNvSpPr/>
          <p:nvPr/>
        </p:nvSpPr>
        <p:spPr>
          <a:xfrm>
            <a:off x="795190" y="1723230"/>
            <a:ext cx="7779850" cy="5898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045FD2-9684-A17E-E20E-70BF39CBE43A}"/>
              </a:ext>
            </a:extLst>
          </p:cNvPr>
          <p:cNvSpPr/>
          <p:nvPr/>
        </p:nvSpPr>
        <p:spPr>
          <a:xfrm>
            <a:off x="928300" y="2334487"/>
            <a:ext cx="7779850" cy="4554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C20CE8-DB36-8408-9ADB-87EBEB4C6E02}"/>
              </a:ext>
            </a:extLst>
          </p:cNvPr>
          <p:cNvSpPr/>
          <p:nvPr/>
        </p:nvSpPr>
        <p:spPr>
          <a:xfrm>
            <a:off x="928300" y="2841399"/>
            <a:ext cx="7779850" cy="4554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985FAB-832E-3E0F-288A-4EB5C11B7CDA}"/>
              </a:ext>
            </a:extLst>
          </p:cNvPr>
          <p:cNvSpPr/>
          <p:nvPr/>
        </p:nvSpPr>
        <p:spPr>
          <a:xfrm>
            <a:off x="928300" y="3377806"/>
            <a:ext cx="7779850" cy="4554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1F852-78C0-0D8C-C504-BFF484C48C29}"/>
              </a:ext>
            </a:extLst>
          </p:cNvPr>
          <p:cNvSpPr/>
          <p:nvPr/>
        </p:nvSpPr>
        <p:spPr>
          <a:xfrm>
            <a:off x="413173" y="3876452"/>
            <a:ext cx="6479047" cy="924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EF43A-30FD-6ADB-5166-88B92CF4C7D9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241030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Performing One-Shot Transfer Learning: ODEs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0305E78-4494-B3FB-D551-2CB0281D0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450465"/>
              </p:ext>
            </p:extLst>
          </p:nvPr>
        </p:nvGraphicFramePr>
        <p:xfrm>
          <a:off x="377270" y="1576822"/>
          <a:ext cx="8276978" cy="2996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7216D5D-3DA7-B25F-E35C-00670DFEDA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49"/>
          <a:stretch/>
        </p:blipFill>
        <p:spPr>
          <a:xfrm>
            <a:off x="198616" y="1394870"/>
            <a:ext cx="2061985" cy="685682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4AF723D-E2CF-3C5D-6361-1318E4632F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16" b="7727"/>
          <a:stretch/>
        </p:blipFill>
        <p:spPr>
          <a:xfrm>
            <a:off x="2435053" y="4051413"/>
            <a:ext cx="2067918" cy="707675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D139D8-17DE-9131-FA6F-367C59813942}"/>
              </a:ext>
            </a:extLst>
          </p:cNvPr>
          <p:cNvCxnSpPr>
            <a:cxnSpLocks/>
          </p:cNvCxnSpPr>
          <p:nvPr/>
        </p:nvCxnSpPr>
        <p:spPr>
          <a:xfrm>
            <a:off x="2642198" y="4566804"/>
            <a:ext cx="826814" cy="0"/>
          </a:xfrm>
          <a:prstGeom prst="straightConnector1">
            <a:avLst/>
          </a:prstGeom>
          <a:ln>
            <a:solidFill>
              <a:srgbClr val="E60128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E62E86FD-89CB-6A87-1DC7-AFE935ADB3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5047" y="4039490"/>
            <a:ext cx="881350" cy="36576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pic>
        <p:nvPicPr>
          <p:cNvPr id="21" name="Picture 20" descr="Diagram, schematic&#10;&#10;Description automatically generated">
            <a:extLst>
              <a:ext uri="{FF2B5EF4-FFF2-40B4-BE49-F238E27FC236}">
                <a16:creationId xmlns:a16="http://schemas.microsoft.com/office/drawing/2014/main" id="{CBA73397-F480-44C7-8A76-DAD634F55F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3952" y="1714792"/>
            <a:ext cx="1790300" cy="36576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446FF7-C948-BB6D-EA28-1917F17ABA12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49449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E83B-763E-DAF7-2E5D-4E1DA57F1C15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24540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Performing One-Shot Transfer Learning: PDEs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0305E78-4494-B3FB-D551-2CB0281D0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629714"/>
              </p:ext>
            </p:extLst>
          </p:nvPr>
        </p:nvGraphicFramePr>
        <p:xfrm>
          <a:off x="377270" y="1576822"/>
          <a:ext cx="8276978" cy="2996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E62E86FD-89CB-6A87-1DC7-AFE935ADB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047" y="4039490"/>
            <a:ext cx="881350" cy="36576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AF9B6D-E459-437D-19EF-E29EF2D7D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270" y="1357244"/>
            <a:ext cx="1627496" cy="6858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B76BE93-C11E-460B-257B-EE25D201B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6694" y="4032600"/>
            <a:ext cx="1747101" cy="704088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8A770D-09FE-73F9-D4DF-8635BB06C642}"/>
              </a:ext>
            </a:extLst>
          </p:cNvPr>
          <p:cNvCxnSpPr>
            <a:cxnSpLocks/>
          </p:cNvCxnSpPr>
          <p:nvPr/>
        </p:nvCxnSpPr>
        <p:spPr>
          <a:xfrm>
            <a:off x="2698682" y="4611814"/>
            <a:ext cx="826814" cy="0"/>
          </a:xfrm>
          <a:prstGeom prst="straightConnector1">
            <a:avLst/>
          </a:prstGeom>
          <a:ln>
            <a:solidFill>
              <a:srgbClr val="E60128"/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6" name="Picture 15" descr="Schematic&#10;&#10;Description automatically generated">
            <a:extLst>
              <a:ext uri="{FF2B5EF4-FFF2-40B4-BE49-F238E27FC236}">
                <a16:creationId xmlns:a16="http://schemas.microsoft.com/office/drawing/2014/main" id="{F85B0949-38FC-6167-9FDB-0386CB337F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6444" y="1742929"/>
            <a:ext cx="2283143" cy="36576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1B1054-DD46-F303-3A18-6B422D978B8C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59899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6E7F8-B915-BAF0-FECC-6C6094F66670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660832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9752" y="611895"/>
            <a:ext cx="7268899" cy="741116"/>
          </a:xfrm>
        </p:spPr>
        <p:txBody>
          <a:bodyPr/>
          <a:lstStyle/>
          <a:p>
            <a:r>
              <a:rPr lang="en-US" sz="2200" b="0" i="1" dirty="0"/>
              <a:t>Example 1 - System of Coupled Equations: ODEs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353010"/>
                <a:ext cx="7529875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500" dirty="0"/>
                  <a:t>Consider a system of coupled ODEs with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v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/>
                  <a:t>and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5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5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v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</a:t>
                </a:r>
                <a:r>
                  <a:rPr lang="en-US" sz="1500" dirty="0"/>
                  <a:t>: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sz="1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b="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a:rPr lang="en-US" sz="1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6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5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Train for 20000 iterations with “4 heads” and the following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A,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u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</a:t>
                </a:r>
                <a:r>
                  <a:rPr lang="en-US" sz="15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50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and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combinations:</a:t>
                </a:r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353010"/>
                <a:ext cx="7529875" cy="3227471"/>
              </a:xfrm>
              <a:prstGeom prst="rect">
                <a:avLst/>
              </a:prstGeom>
              <a:blipFill>
                <a:blip r:embed="rId2"/>
                <a:stretch>
                  <a:fillRect l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CD5DEC7D-CE56-81CC-0628-F6F0B59461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1637858"/>
                  </p:ext>
                </p:extLst>
              </p:nvPr>
            </p:nvGraphicFramePr>
            <p:xfrm>
              <a:off x="772160" y="3226305"/>
              <a:ext cx="6238240" cy="139194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47648">
                      <a:extLst>
                        <a:ext uri="{9D8B030D-6E8A-4147-A177-3AD203B41FA5}">
                          <a16:colId xmlns:a16="http://schemas.microsoft.com/office/drawing/2014/main" val="3347013483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3426612506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738292504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696928021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196175519"/>
                        </a:ext>
                      </a:extLst>
                    </a:gridCol>
                  </a:tblGrid>
                  <a:tr h="330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Head #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35081"/>
                      </a:ext>
                    </a:extLst>
                  </a:tr>
                  <a:tr h="408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A  : 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200" b="0" i="1" baseline="-250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200" b="0" i="1" baseline="-250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a:rPr lang="en-US" sz="1200" b="0" i="0" baseline="-250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200" b="0" i="1" baseline="-250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</m:t>
                                          </m:r>
                                        </m:e>
                                        <m:e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1.1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0.78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27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</m:e>
                                        <m:e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.53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.67</m:t>
                                          </m:r>
                                        </m:e>
                                        <m:e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.61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</m:t>
                                          </m:r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1.99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35</m:t>
                                          </m:r>
                                        </m:e>
                                        <m:e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79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75</m:t>
                                          </m:r>
                                        </m:e>
                                        <m:e>
                                          <m:r>
                                            <a:rPr lang="en-US" sz="1400" b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.55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293579"/>
                      </a:ext>
                    </a:extLst>
                  </a:tr>
                  <a:tr h="28852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u</a:t>
                          </a:r>
                          <a:r>
                            <a:rPr lang="en-US" sz="1200" b="1" i="1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0 </a:t>
                          </a:r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[v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v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[0.12, 0.35]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[0.87, 0.62]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[0.34, 0.69]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[0.75, 0.25]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338363"/>
                      </a:ext>
                    </a:extLst>
                  </a:tr>
                  <a:tr h="2885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f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[f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f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  <a:endPara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[2.0, 4.0]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[2.0, 4.0]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[2.0, 4.0]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[2.0, 4.0]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9097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CD5DEC7D-CE56-81CC-0628-F6F0B59461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1637858"/>
                  </p:ext>
                </p:extLst>
              </p:nvPr>
            </p:nvGraphicFramePr>
            <p:xfrm>
              <a:off x="772160" y="3226305"/>
              <a:ext cx="6238240" cy="1391943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47648">
                      <a:extLst>
                        <a:ext uri="{9D8B030D-6E8A-4147-A177-3AD203B41FA5}">
                          <a16:colId xmlns:a16="http://schemas.microsoft.com/office/drawing/2014/main" val="3347013483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3426612506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738292504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696928021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196175519"/>
                        </a:ext>
                      </a:extLst>
                    </a:gridCol>
                  </a:tblGrid>
                  <a:tr h="330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Head #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35081"/>
                      </a:ext>
                    </a:extLst>
                  </a:tr>
                  <a:tr h="451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000" r="-404082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8990" t="-75000" r="-300000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020" t="-75000" r="-203061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980" t="-75000" r="-101010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041" t="-75000" r="-2041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29357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u</a:t>
                          </a:r>
                          <a:r>
                            <a:rPr lang="en-US" sz="1200" b="1" i="1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0 </a:t>
                          </a:r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[v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v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[0.12, 0.35]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[0.87, 0.62]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[0.34, 0.69]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[0.75, 0.25]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3383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f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[f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f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  <a:endPara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[2.0, 4.0]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[2.0, 4.0]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[2.0, 4.0]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[2.0, 4.0]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9097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2D29F6-D3AD-45E1-CB14-E4FD3BD6FF79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933666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1 - System of Coupled Equations: ODEs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684604" y="1147243"/>
            <a:ext cx="3326874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500" dirty="0"/>
              <a:t>After training, we examine the loss, mean squared error, and solution curves: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3439A05-AF11-E608-5891-C07628F6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5" y="1147243"/>
            <a:ext cx="5324259" cy="3541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FCF6ED-642B-CD02-0562-0A955065D267}"/>
              </a:ext>
            </a:extLst>
          </p:cNvPr>
          <p:cNvSpPr txBox="1"/>
          <p:nvPr/>
        </p:nvSpPr>
        <p:spPr>
          <a:xfrm>
            <a:off x="1689651" y="1482769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907B0-A93F-9EE3-1A86-BA2950137150}"/>
              </a:ext>
            </a:extLst>
          </p:cNvPr>
          <p:cNvSpPr txBox="1"/>
          <p:nvPr/>
        </p:nvSpPr>
        <p:spPr>
          <a:xfrm>
            <a:off x="3423963" y="1491730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2E71B-E8B6-3FCE-B499-68992E4723AE}"/>
              </a:ext>
            </a:extLst>
          </p:cNvPr>
          <p:cNvSpPr txBox="1"/>
          <p:nvPr/>
        </p:nvSpPr>
        <p:spPr>
          <a:xfrm>
            <a:off x="5270754" y="1491730"/>
            <a:ext cx="208275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39120-D8F3-7EB4-4D04-3A1278CBF389}"/>
              </a:ext>
            </a:extLst>
          </p:cNvPr>
          <p:cNvSpPr txBox="1"/>
          <p:nvPr/>
        </p:nvSpPr>
        <p:spPr>
          <a:xfrm>
            <a:off x="1689651" y="3316109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08FB4-CFA8-AE22-98C0-2FE23968E995}"/>
              </a:ext>
            </a:extLst>
          </p:cNvPr>
          <p:cNvSpPr txBox="1"/>
          <p:nvPr/>
        </p:nvSpPr>
        <p:spPr>
          <a:xfrm>
            <a:off x="3450591" y="3316109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F4D22-8CD8-44A7-13BC-E95B9A3C0CFA}"/>
              </a:ext>
            </a:extLst>
          </p:cNvPr>
          <p:cNvSpPr txBox="1"/>
          <p:nvPr/>
        </p:nvSpPr>
        <p:spPr>
          <a:xfrm>
            <a:off x="5270753" y="3316109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4EF95-5330-F963-36EC-4A4E97BACAB0}"/>
              </a:ext>
            </a:extLst>
          </p:cNvPr>
          <p:cNvSpPr txBox="1"/>
          <p:nvPr/>
        </p:nvSpPr>
        <p:spPr>
          <a:xfrm>
            <a:off x="5967475" y="2077034"/>
            <a:ext cx="317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Training Loss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equation residuals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326DE-BE8D-0681-2B6D-53755136E7E0}"/>
              </a:ext>
            </a:extLst>
          </p:cNvPr>
          <p:cNvSpPr txBox="1"/>
          <p:nvPr/>
        </p:nvSpPr>
        <p:spPr>
          <a:xfrm>
            <a:off x="5644848" y="2614416"/>
            <a:ext cx="3435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896" lvl="1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MSE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average of the square of the difference between network and numerical 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62F13-BE25-8ED8-FED1-637A52495FBF}"/>
              </a:ext>
            </a:extLst>
          </p:cNvPr>
          <p:cNvSpPr txBox="1"/>
          <p:nvPr/>
        </p:nvSpPr>
        <p:spPr>
          <a:xfrm>
            <a:off x="5644848" y="3336464"/>
            <a:ext cx="318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896" lvl="1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Solution Curves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comparison between network versus numerical solutions from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9FC78-6A01-369E-F62D-1D1BD66EB8AD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8540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1 - System of Coupled Equations: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Now, suppose we want to solve the system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1500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[-20.69, 30.25]</a:t>
                </a:r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ODEs: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𝐻𝑇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/>
                      <m:e>
                        <m:acc>
                          <m:accPr>
                            <m:chr m:val="̇"/>
                            <m:ctrlP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4C205-5E1B-CD30-55DD-0B8499C5AE82}"/>
              </a:ext>
            </a:extLst>
          </p:cNvPr>
          <p:cNvCxnSpPr>
            <a:cxnSpLocks/>
          </p:cNvCxnSpPr>
          <p:nvPr/>
        </p:nvCxnSpPr>
        <p:spPr>
          <a:xfrm flipH="1">
            <a:off x="9171784" y="776698"/>
            <a:ext cx="376454" cy="576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649F5019-7B3B-1354-F48D-1BE093A7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2" y="2199796"/>
            <a:ext cx="5300904" cy="2631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664AF5-6FF6-1515-2719-40253FA11B23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4484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Overview and Goals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 a Physics Informed Neural Network (PINN) on a system of linear differential equations once with varying conditions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 a latent space representation of the equations →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a closed-form representation of generalizable network weights →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transfer learn solutions of equations of the same family: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Equations with new initial conditions →  </a:t>
            </a:r>
            <a:r>
              <a:rPr lang="en-US" sz="1600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u</a:t>
            </a:r>
            <a:r>
              <a:rPr lang="en-US" sz="1600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Equations with new forcing functions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→  </a:t>
            </a:r>
            <a:r>
              <a:rPr lang="en-US" sz="1600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Equations with new equation coefficients → </a:t>
            </a:r>
            <a:r>
              <a:rPr lang="en-US" sz="1600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A, G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Equations with new time inputs → </a:t>
            </a:r>
            <a:r>
              <a:rPr lang="en-US" sz="1600" b="1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C5C48-830F-55FC-A0F7-2CA830AE08F1}"/>
              </a:ext>
            </a:extLst>
          </p:cNvPr>
          <p:cNvSpPr txBox="1"/>
          <p:nvPr/>
        </p:nvSpPr>
        <p:spPr>
          <a:xfrm>
            <a:off x="8888224" y="4922765"/>
            <a:ext cx="2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90217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1 - System of Coupled Equations: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Now, suppose we want to solve the system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1500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[-20.69, 30.25]</a:t>
                </a:r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ODEs: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1500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/>
                      <m:e>
                        <m:acc>
                          <m:accPr>
                            <m:chr m:val="̇"/>
                            <m:ctrlP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4C205-5E1B-CD30-55DD-0B8499C5AE82}"/>
              </a:ext>
            </a:extLst>
          </p:cNvPr>
          <p:cNvCxnSpPr>
            <a:cxnSpLocks/>
          </p:cNvCxnSpPr>
          <p:nvPr/>
        </p:nvCxnSpPr>
        <p:spPr>
          <a:xfrm flipH="1">
            <a:off x="9171784" y="776698"/>
            <a:ext cx="376454" cy="576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53FF5E-06A9-3255-3E4C-327CBA7D3409}"/>
              </a:ext>
            </a:extLst>
          </p:cNvPr>
          <p:cNvSpPr txBox="1"/>
          <p:nvPr/>
        </p:nvSpPr>
        <p:spPr>
          <a:xfrm>
            <a:off x="7484532" y="2247519"/>
            <a:ext cx="130725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Saved</a:t>
            </a:r>
          </a:p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Change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FF609-2F9A-AEF6-4868-7B682795F1E4}"/>
              </a:ext>
            </a:extLst>
          </p:cNvPr>
          <p:cNvSpPr/>
          <p:nvPr/>
        </p:nvSpPr>
        <p:spPr>
          <a:xfrm flipV="1">
            <a:off x="7551999" y="2333348"/>
            <a:ext cx="413173" cy="12192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6CF34-FBB6-A978-3B6D-5C396DB8E2EE}"/>
              </a:ext>
            </a:extLst>
          </p:cNvPr>
          <p:cNvSpPr/>
          <p:nvPr/>
        </p:nvSpPr>
        <p:spPr>
          <a:xfrm flipV="1">
            <a:off x="7551999" y="2492504"/>
            <a:ext cx="413173" cy="1219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8FAFE39-ABA5-F04F-E776-A132F0C8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2" y="2199796"/>
            <a:ext cx="5300904" cy="2631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B045DC-B6C7-449D-E444-280744D4125F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451156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1 - System of Coupled Equations: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3" y="1193986"/>
                <a:ext cx="8092060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Now, suppose we want to solve the system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−2.5</m:t>
                              </m:r>
                            </m:e>
                          </m:mr>
                          <m:mr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3.1</m:t>
                              </m:r>
                            </m:e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ODEs: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𝐻𝑇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/>
                      <m:e>
                        <m:acc>
                          <m:accPr>
                            <m:chr m:val="̇"/>
                            <m:ctrlP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3" y="1193986"/>
                <a:ext cx="8092060" cy="322747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4C205-5E1B-CD30-55DD-0B8499C5AE82}"/>
              </a:ext>
            </a:extLst>
          </p:cNvPr>
          <p:cNvCxnSpPr>
            <a:cxnSpLocks/>
          </p:cNvCxnSpPr>
          <p:nvPr/>
        </p:nvCxnSpPr>
        <p:spPr>
          <a:xfrm flipH="1">
            <a:off x="9171784" y="776698"/>
            <a:ext cx="376454" cy="576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34820E5-2B3D-6D6F-1636-44D6452F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0" y="2319130"/>
            <a:ext cx="5692276" cy="2510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016DF8-D997-0D1B-8D46-D255BBFDFF74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900390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1 - System of Coupled Equations: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3" y="1193986"/>
                <a:ext cx="8092060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Now, suppose we want to solve the system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−2.5</m:t>
                              </m:r>
                            </m:e>
                          </m:mr>
                          <m:mr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3.1</m:t>
                              </m:r>
                            </m:e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ODEs: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a:rPr lang="en-US" sz="15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1500" b="0" i="1" baseline="30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15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en-US" sz="15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US" sz="15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/>
                      <m:e>
                        <m:acc>
                          <m:accPr>
                            <m:chr m:val="̇"/>
                            <m:ctrlP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3" y="1193986"/>
                <a:ext cx="8092060" cy="322747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4C205-5E1B-CD30-55DD-0B8499C5AE82}"/>
              </a:ext>
            </a:extLst>
          </p:cNvPr>
          <p:cNvCxnSpPr>
            <a:cxnSpLocks/>
          </p:cNvCxnSpPr>
          <p:nvPr/>
        </p:nvCxnSpPr>
        <p:spPr>
          <a:xfrm flipH="1">
            <a:off x="9171784" y="776698"/>
            <a:ext cx="376454" cy="576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B190E5-2DC8-1852-8207-3C008C9ACFD9}"/>
              </a:ext>
            </a:extLst>
          </p:cNvPr>
          <p:cNvSpPr txBox="1"/>
          <p:nvPr/>
        </p:nvSpPr>
        <p:spPr>
          <a:xfrm>
            <a:off x="7484532" y="2450717"/>
            <a:ext cx="130725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Saved</a:t>
            </a:r>
          </a:p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041C1-561C-3B56-223D-4C2EA5580012}"/>
              </a:ext>
            </a:extLst>
          </p:cNvPr>
          <p:cNvSpPr/>
          <p:nvPr/>
        </p:nvSpPr>
        <p:spPr>
          <a:xfrm flipV="1">
            <a:off x="7551999" y="2536546"/>
            <a:ext cx="413173" cy="12192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435CF4-0BDE-8D3A-D853-C8D23845D811}"/>
              </a:ext>
            </a:extLst>
          </p:cNvPr>
          <p:cNvSpPr/>
          <p:nvPr/>
        </p:nvSpPr>
        <p:spPr>
          <a:xfrm flipV="1">
            <a:off x="7551999" y="2695702"/>
            <a:ext cx="413173" cy="1219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13F7225-F240-6E34-4E36-7CEEA1F7C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0" y="2319130"/>
            <a:ext cx="5692276" cy="2510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361ACA-9551-7A43-23EF-336A5FCC905C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77037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9752" y="611895"/>
            <a:ext cx="7268899" cy="741116"/>
          </a:xfrm>
        </p:spPr>
        <p:txBody>
          <a:bodyPr/>
          <a:lstStyle/>
          <a:p>
            <a:r>
              <a:rPr lang="en-US" sz="2200" b="0" i="1" dirty="0"/>
              <a:t>Example 2 - Non-constant Coefficient Equation: ODEs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353010"/>
                <a:ext cx="7529875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500" dirty="0"/>
                  <a:t>Consider a non-constant coefficient ODE with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v </a:t>
                </a:r>
                <a:r>
                  <a:rPr lang="en-US" sz="1500" dirty="0"/>
                  <a:t>:</a:t>
                </a:r>
                <a:r>
                  <a:rPr lang="en-US" dirty="0"/>
                  <a:t> </a:t>
                </a:r>
              </a:p>
              <a:p>
                <a:pPr lvl="1"/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𝑐𝑡𝑢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b="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Train for 10000 iterations with “4 heads” and the following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A,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u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</a:t>
                </a:r>
                <a:r>
                  <a:rPr lang="en-US" sz="15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50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and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combinations:</a:t>
                </a:r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353010"/>
                <a:ext cx="7529875" cy="3227471"/>
              </a:xfrm>
              <a:prstGeom prst="rect">
                <a:avLst/>
              </a:prstGeom>
              <a:blipFill>
                <a:blip r:embed="rId2"/>
                <a:stretch>
                  <a:fillRect l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CD5DEC7D-CE56-81CC-0628-F6F0B59461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89473"/>
                  </p:ext>
                </p:extLst>
              </p:nvPr>
            </p:nvGraphicFramePr>
            <p:xfrm>
              <a:off x="772160" y="3116102"/>
              <a:ext cx="6238240" cy="1348776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47648">
                      <a:extLst>
                        <a:ext uri="{9D8B030D-6E8A-4147-A177-3AD203B41FA5}">
                          <a16:colId xmlns:a16="http://schemas.microsoft.com/office/drawing/2014/main" val="3347013483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3426612506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738292504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696928021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196175519"/>
                        </a:ext>
                      </a:extLst>
                    </a:gridCol>
                  </a:tblGrid>
                  <a:tr h="330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Head #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35081"/>
                      </a:ext>
                    </a:extLst>
                  </a:tr>
                  <a:tr h="408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A  : 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</m:oMath>
                          </a14:m>
                          <a:endParaRPr lang="en-US" sz="1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1.25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2.0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293579"/>
                      </a:ext>
                    </a:extLst>
                  </a:tr>
                  <a:tr h="28852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u</a:t>
                          </a:r>
                          <a:r>
                            <a:rPr lang="en-US" sz="1200" b="1" i="1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0 </a:t>
                          </a:r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0.75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338363"/>
                      </a:ext>
                    </a:extLst>
                  </a:tr>
                  <a:tr h="2885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f  :  </a:t>
                          </a:r>
                          <a:r>
                            <a:rPr lang="en-US" sz="1200" b="0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f</a:t>
                          </a:r>
                          <a:endPara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9097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CD5DEC7D-CE56-81CC-0628-F6F0B59461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89473"/>
                  </p:ext>
                </p:extLst>
              </p:nvPr>
            </p:nvGraphicFramePr>
            <p:xfrm>
              <a:off x="772160" y="3116102"/>
              <a:ext cx="6238240" cy="1348776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47648">
                      <a:extLst>
                        <a:ext uri="{9D8B030D-6E8A-4147-A177-3AD203B41FA5}">
                          <a16:colId xmlns:a16="http://schemas.microsoft.com/office/drawing/2014/main" val="3347013483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3426612506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738292504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696928021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196175519"/>
                        </a:ext>
                      </a:extLst>
                    </a:gridCol>
                  </a:tblGrid>
                  <a:tr h="330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Head #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35081"/>
                      </a:ext>
                    </a:extLst>
                  </a:tr>
                  <a:tr h="408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818" r="-404082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8990" t="-81818" r="-300000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020" t="-81818" r="-203061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980" t="-81818" r="-101010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041" t="-81818" r="-2041" b="-1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29357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u</a:t>
                          </a:r>
                          <a:r>
                            <a:rPr lang="en-US" sz="1200" b="1" i="1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0 </a:t>
                          </a:r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0.75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3383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f  :  </a:t>
                          </a:r>
                          <a:r>
                            <a:rPr lang="en-US" sz="1200" b="0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f</a:t>
                          </a:r>
                          <a:endPara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9097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E2980DB-8995-A3D8-5C30-346B5DED3167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35256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3F1D3FA-CEEC-4CEC-79CF-46C5981B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9" y="1166954"/>
            <a:ext cx="5324261" cy="354125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2 - Non-constant Coefficient Equation: ODEs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684604" y="1147243"/>
            <a:ext cx="3326874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500" dirty="0"/>
              <a:t>After training, we examine the loss, mean squared error, and solution curves: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CF6ED-642B-CD02-0562-0A955065D267}"/>
              </a:ext>
            </a:extLst>
          </p:cNvPr>
          <p:cNvSpPr txBox="1"/>
          <p:nvPr/>
        </p:nvSpPr>
        <p:spPr>
          <a:xfrm>
            <a:off x="1630429" y="1624250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907B0-A93F-9EE3-1A86-BA2950137150}"/>
              </a:ext>
            </a:extLst>
          </p:cNvPr>
          <p:cNvSpPr txBox="1"/>
          <p:nvPr/>
        </p:nvSpPr>
        <p:spPr>
          <a:xfrm>
            <a:off x="3386294" y="1624250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2E71B-E8B6-3FCE-B499-68992E4723AE}"/>
              </a:ext>
            </a:extLst>
          </p:cNvPr>
          <p:cNvSpPr txBox="1"/>
          <p:nvPr/>
        </p:nvSpPr>
        <p:spPr>
          <a:xfrm>
            <a:off x="5210381" y="1630326"/>
            <a:ext cx="208275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39120-D8F3-7EB4-4D04-3A1278CBF389}"/>
              </a:ext>
            </a:extLst>
          </p:cNvPr>
          <p:cNvSpPr txBox="1"/>
          <p:nvPr/>
        </p:nvSpPr>
        <p:spPr>
          <a:xfrm>
            <a:off x="1630429" y="3184939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08FB4-CFA8-AE22-98C0-2FE23968E995}"/>
              </a:ext>
            </a:extLst>
          </p:cNvPr>
          <p:cNvSpPr txBox="1"/>
          <p:nvPr/>
        </p:nvSpPr>
        <p:spPr>
          <a:xfrm>
            <a:off x="3448991" y="3184938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F4D22-8CD8-44A7-13BC-E95B9A3C0CFA}"/>
              </a:ext>
            </a:extLst>
          </p:cNvPr>
          <p:cNvSpPr txBox="1"/>
          <p:nvPr/>
        </p:nvSpPr>
        <p:spPr>
          <a:xfrm>
            <a:off x="5220615" y="3184937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4EF95-5330-F963-36EC-4A4E97BACAB0}"/>
              </a:ext>
            </a:extLst>
          </p:cNvPr>
          <p:cNvSpPr txBox="1"/>
          <p:nvPr/>
        </p:nvSpPr>
        <p:spPr>
          <a:xfrm>
            <a:off x="5967475" y="2077034"/>
            <a:ext cx="317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Training Loss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equation residuals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326DE-BE8D-0681-2B6D-53755136E7E0}"/>
              </a:ext>
            </a:extLst>
          </p:cNvPr>
          <p:cNvSpPr txBox="1"/>
          <p:nvPr/>
        </p:nvSpPr>
        <p:spPr>
          <a:xfrm>
            <a:off x="5644848" y="2614416"/>
            <a:ext cx="3435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896" lvl="1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MSE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average of the square of the difference between network and numerical 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62F13-BE25-8ED8-FED1-637A52495FBF}"/>
              </a:ext>
            </a:extLst>
          </p:cNvPr>
          <p:cNvSpPr txBox="1"/>
          <p:nvPr/>
        </p:nvSpPr>
        <p:spPr>
          <a:xfrm>
            <a:off x="5644848" y="3336464"/>
            <a:ext cx="318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896" lvl="1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Solution Curves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comparison between network versus numerical solutions from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8A4B9-2F2D-4ABC-A5AF-005F2412CD82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429372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2 - Non-constant Coefficient Equation: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Now, suppose we want to solve the equation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5.0t</a:t>
                </a:r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ODEs: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𝐻𝑇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/>
                      <m:e>
                        <m:acc>
                          <m:accPr>
                            <m:chr m:val="̇"/>
                            <m:ctrlP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4C205-5E1B-CD30-55DD-0B8499C5AE82}"/>
              </a:ext>
            </a:extLst>
          </p:cNvPr>
          <p:cNvCxnSpPr>
            <a:cxnSpLocks/>
          </p:cNvCxnSpPr>
          <p:nvPr/>
        </p:nvCxnSpPr>
        <p:spPr>
          <a:xfrm flipH="1">
            <a:off x="9171784" y="776698"/>
            <a:ext cx="376454" cy="576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0FFE836-8313-1AF7-9A4A-2EE164258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14" y="2222477"/>
            <a:ext cx="5817752" cy="2565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6A632-F2A6-A59C-C327-DA3CC527B965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529896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2 - Non-constant Coefficient Equation: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Now, suppose we want to solve the equation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5.0t</a:t>
                </a:r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ODEs: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5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1500" b="0" i="1" baseline="30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15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en-US" sz="15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US" sz="15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/>
                      <m:e>
                        <m:acc>
                          <m:accPr>
                            <m:chr m:val="̇"/>
                            <m:ctrlP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4C205-5E1B-CD30-55DD-0B8499C5AE82}"/>
              </a:ext>
            </a:extLst>
          </p:cNvPr>
          <p:cNvCxnSpPr>
            <a:cxnSpLocks/>
          </p:cNvCxnSpPr>
          <p:nvPr/>
        </p:nvCxnSpPr>
        <p:spPr>
          <a:xfrm flipH="1">
            <a:off x="9171784" y="776698"/>
            <a:ext cx="376454" cy="576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53FF5E-06A9-3255-3E4C-327CBA7D3409}"/>
              </a:ext>
            </a:extLst>
          </p:cNvPr>
          <p:cNvSpPr txBox="1"/>
          <p:nvPr/>
        </p:nvSpPr>
        <p:spPr>
          <a:xfrm>
            <a:off x="7484532" y="2247519"/>
            <a:ext cx="130725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Saved</a:t>
            </a:r>
          </a:p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Change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FF609-2F9A-AEF6-4868-7B682795F1E4}"/>
              </a:ext>
            </a:extLst>
          </p:cNvPr>
          <p:cNvSpPr/>
          <p:nvPr/>
        </p:nvSpPr>
        <p:spPr>
          <a:xfrm flipV="1">
            <a:off x="7551999" y="2333348"/>
            <a:ext cx="413173" cy="12192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6CF34-FBB6-A978-3B6D-5C396DB8E2EE}"/>
              </a:ext>
            </a:extLst>
          </p:cNvPr>
          <p:cNvSpPr/>
          <p:nvPr/>
        </p:nvSpPr>
        <p:spPr>
          <a:xfrm flipV="1">
            <a:off x="7551999" y="2492504"/>
            <a:ext cx="413173" cy="1219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6936AC-B555-A586-28CA-1A71DD3D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14" y="2222477"/>
            <a:ext cx="5817752" cy="2565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561577-F584-C0C9-C964-84A3F488E82A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57791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2 - Non-constant Coefficient Equation: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Now, suppose we want to solve the equation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1500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/>
                  <a:t>of -10.7 and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5.0t</a:t>
                </a:r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ODEs: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𝐻𝑇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/>
                      <m:e>
                        <m:acc>
                          <m:accPr>
                            <m:chr m:val="̇"/>
                            <m:ctrlP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4C205-5E1B-CD30-55DD-0B8499C5AE82}"/>
              </a:ext>
            </a:extLst>
          </p:cNvPr>
          <p:cNvCxnSpPr>
            <a:cxnSpLocks/>
          </p:cNvCxnSpPr>
          <p:nvPr/>
        </p:nvCxnSpPr>
        <p:spPr>
          <a:xfrm flipH="1">
            <a:off x="9171784" y="776698"/>
            <a:ext cx="376454" cy="576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DA0AA50-AFBD-8649-71A3-16CFB90B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70" y="2206487"/>
            <a:ext cx="5845996" cy="2578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2DA21A-80A2-0D26-9BA7-1B28E4A6E0E1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448663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2 - Non-constant Coefficient Equation: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Now, suppose we want to solve the equation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1500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/>
                  <a:t>of -10.7 and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5.0t</a:t>
                </a:r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ODEs: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1500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US" sz="15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/>
                      <m:e>
                        <m:acc>
                          <m:accPr>
                            <m:chr m:val="̇"/>
                            <m:ctrlP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e>
                        </m:acc>
                        <m:r>
                          <a:rPr lang="en-US" sz="15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3" y="1353010"/>
                <a:ext cx="8092060" cy="3227471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4C205-5E1B-CD30-55DD-0B8499C5AE82}"/>
              </a:ext>
            </a:extLst>
          </p:cNvPr>
          <p:cNvCxnSpPr>
            <a:cxnSpLocks/>
          </p:cNvCxnSpPr>
          <p:nvPr/>
        </p:nvCxnSpPr>
        <p:spPr>
          <a:xfrm flipH="1">
            <a:off x="9171784" y="776698"/>
            <a:ext cx="376454" cy="57631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53FF5E-06A9-3255-3E4C-327CBA7D3409}"/>
              </a:ext>
            </a:extLst>
          </p:cNvPr>
          <p:cNvSpPr txBox="1"/>
          <p:nvPr/>
        </p:nvSpPr>
        <p:spPr>
          <a:xfrm>
            <a:off x="7484532" y="2247519"/>
            <a:ext cx="130725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Saved</a:t>
            </a:r>
          </a:p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Change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FF609-2F9A-AEF6-4868-7B682795F1E4}"/>
              </a:ext>
            </a:extLst>
          </p:cNvPr>
          <p:cNvSpPr/>
          <p:nvPr/>
        </p:nvSpPr>
        <p:spPr>
          <a:xfrm flipV="1">
            <a:off x="7551999" y="2333348"/>
            <a:ext cx="413173" cy="12192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96CF34-FBB6-A978-3B6D-5C396DB8E2EE}"/>
              </a:ext>
            </a:extLst>
          </p:cNvPr>
          <p:cNvSpPr/>
          <p:nvPr/>
        </p:nvSpPr>
        <p:spPr>
          <a:xfrm flipV="1">
            <a:off x="7551999" y="2492504"/>
            <a:ext cx="413173" cy="1219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C7BDB0-D9AA-0D9B-344C-1C178246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70" y="2206487"/>
            <a:ext cx="5845996" cy="2578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B2C566-CE75-1AFE-CDE9-5855BD2FF06F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1553649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One-Shot Transfer Learning versus Runge Kutta: ODEs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3" y="1353010"/>
            <a:ext cx="8092060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To measure efficiency, we compare the run-times between our One-Shot Transfer Learning approach and a 4</a:t>
            </a:r>
            <a:r>
              <a:rPr lang="en-US" sz="15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order Runge-Kutta implementation </a:t>
            </a:r>
            <a:endParaRPr lang="en-US" sz="1500" b="1" i="1" baseline="-2500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We show the times needed to calculate solutions after changing </a:t>
            </a: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u</a:t>
            </a:r>
            <a:r>
              <a:rPr lang="en-US" sz="1500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sz="15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or </a:t>
            </a: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</a:t>
            </a:r>
            <a:r>
              <a:rPr lang="en-US" sz="15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1000 times: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DA21A-80A2-0D26-9BA7-1B28E4A6E0E1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1A4B753-D322-B6AB-89C6-5C65B993E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17688"/>
              </p:ext>
            </p:extLst>
          </p:nvPr>
        </p:nvGraphicFramePr>
        <p:xfrm>
          <a:off x="1076201" y="2665024"/>
          <a:ext cx="6096000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47613317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281793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4853273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499676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2466291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 Problem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One-Shot Transfer Learning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Runge-Kutta (4</a:t>
                      </a:r>
                      <a:r>
                        <a:rPr lang="en-US" sz="1400" baseline="30000" dirty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dirty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 order)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367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</a:t>
                      </a:r>
                      <a:r>
                        <a:rPr lang="en-US" sz="1200" b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</a:t>
                      </a:r>
                      <a:r>
                        <a:rPr lang="en-US" sz="1200" b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6659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i="1" dirty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System of Coupled 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0.736 sec.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4.416 sec.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6.457 sec.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4.987 sec.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4584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i="1" dirty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Non-constant Coefficient 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0.717 sec.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7.439 sec.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6.034 sec.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4.112 sec.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299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28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5D710-C93B-9FA2-1E62-9F9FBF928937}"/>
              </a:ext>
            </a:extLst>
          </p:cNvPr>
          <p:cNvSpPr txBox="1"/>
          <p:nvPr/>
        </p:nvSpPr>
        <p:spPr>
          <a:xfrm>
            <a:off x="8888224" y="4922765"/>
            <a:ext cx="2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239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Differential Equations </a:t>
            </a:r>
            <a:endParaRPr lang="en-US" b="1" dirty="0">
              <a:solidFill>
                <a:srgbClr val="50C6D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6E7F8-B915-BAF0-FECC-6C6094F66670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200357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9752" y="611895"/>
            <a:ext cx="7268899" cy="741116"/>
          </a:xfrm>
        </p:spPr>
        <p:txBody>
          <a:bodyPr/>
          <a:lstStyle/>
          <a:p>
            <a:r>
              <a:rPr lang="en-US" sz="2200" b="0" i="1" dirty="0"/>
              <a:t>Example 3 - System of Two Equations: PDEs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353010"/>
                <a:ext cx="7529875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500" dirty="0"/>
                  <a:t>Consider a system of two PDEs with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5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v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/>
                  <a:t>and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5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5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15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5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v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/>
                  <a:t>: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b="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5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Train for 40000 iterations with “4 heads” and the following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G,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u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</a:t>
                </a:r>
                <a:r>
                  <a:rPr lang="en-US" sz="1500" b="1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50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and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combinations:</a:t>
                </a:r>
                <a:endParaRPr lang="en-US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353010"/>
                <a:ext cx="7529875" cy="3227471"/>
              </a:xfrm>
              <a:prstGeom prst="rect">
                <a:avLst/>
              </a:prstGeom>
              <a:blipFill>
                <a:blip r:embed="rId2"/>
                <a:stretch>
                  <a:fillRect l="-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CD5DEC7D-CE56-81CC-0628-F6F0B59461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846285"/>
                  </p:ext>
                </p:extLst>
              </p:nvPr>
            </p:nvGraphicFramePr>
            <p:xfrm>
              <a:off x="772160" y="3226305"/>
              <a:ext cx="6238240" cy="1387625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47648">
                      <a:extLst>
                        <a:ext uri="{9D8B030D-6E8A-4147-A177-3AD203B41FA5}">
                          <a16:colId xmlns:a16="http://schemas.microsoft.com/office/drawing/2014/main" val="3347013483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3426612506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738292504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696928021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196175519"/>
                        </a:ext>
                      </a:extLst>
                    </a:gridCol>
                  </a:tblGrid>
                  <a:tr h="330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Head #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35081"/>
                      </a:ext>
                    </a:extLst>
                  </a:tr>
                  <a:tr h="408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G  : 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200" b="0" i="1" baseline="-250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200" b="0" i="1" baseline="-250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  <m:r>
                                          <a:rPr lang="en-US" sz="1200" b="0" i="0" baseline="-250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200" b="0" i="1" baseline="-250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1.0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1.0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9.0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2.3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3.0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4.1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5.7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1.2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4.3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1.5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6.3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1.1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3.4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2.5</m:t>
                                          </m:r>
                                        </m:e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8.3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293579"/>
                      </a:ext>
                    </a:extLst>
                  </a:tr>
                  <a:tr h="288524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u</a:t>
                          </a:r>
                          <a:r>
                            <a:rPr lang="en-US" sz="1200" b="1" i="1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0 </a:t>
                          </a:r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[v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v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200" b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[2.0x</a:t>
                          </a:r>
                          <a:r>
                            <a:rPr lang="en-US" sz="14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3.0x</a:t>
                          </a:r>
                          <a:r>
                            <a:rPr lang="en-US" sz="14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[3.1x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, 4.2x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[0.3x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, 0.1x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[1.2x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, 5.3x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338363"/>
                      </a:ext>
                    </a:extLst>
                  </a:tr>
                  <a:tr h="2885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f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[f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f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  <a:endPara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[0.0, 0.0]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[0.0, 0.0]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[0.0, 0.0]</a:t>
                          </a:r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[0.0, 0.0]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9097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CD5DEC7D-CE56-81CC-0628-F6F0B59461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846285"/>
                  </p:ext>
                </p:extLst>
              </p:nvPr>
            </p:nvGraphicFramePr>
            <p:xfrm>
              <a:off x="772160" y="3226305"/>
              <a:ext cx="6238240" cy="1387625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47648">
                      <a:extLst>
                        <a:ext uri="{9D8B030D-6E8A-4147-A177-3AD203B41FA5}">
                          <a16:colId xmlns:a16="http://schemas.microsoft.com/office/drawing/2014/main" val="3347013483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3426612506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738292504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696928021"/>
                        </a:ext>
                      </a:extLst>
                    </a:gridCol>
                    <a:gridCol w="1247648">
                      <a:extLst>
                        <a:ext uri="{9D8B030D-6E8A-4147-A177-3AD203B41FA5}">
                          <a16:colId xmlns:a16="http://schemas.microsoft.com/office/drawing/2014/main" val="196175519"/>
                        </a:ext>
                      </a:extLst>
                    </a:gridCol>
                  </a:tblGrid>
                  <a:tr h="330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Head #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35081"/>
                      </a:ext>
                    </a:extLst>
                  </a:tr>
                  <a:tr h="4472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5000" r="-404082" b="-1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8990" t="-75000" r="-300000" b="-1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020" t="-75000" r="-203061" b="-1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980" t="-75000" r="-101010" b="-1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041" t="-75000" r="-2041" b="-14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429357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u</a:t>
                          </a:r>
                          <a:r>
                            <a:rPr lang="en-US" sz="1200" b="1" i="1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0 </a:t>
                          </a:r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[v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v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200" b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[2.0x</a:t>
                          </a:r>
                          <a:r>
                            <a:rPr lang="en-US" sz="14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3.0x</a:t>
                          </a:r>
                          <a:r>
                            <a:rPr lang="en-US" sz="14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[3.1x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, 4.2x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[0.3x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, 0.1x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[1.2x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, 5.3x</a:t>
                          </a:r>
                          <a:r>
                            <a:rPr kumimoji="0" lang="en-US" sz="1400" b="0" i="0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1</a:t>
                          </a: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533836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i="1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f :  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[f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, f</a:t>
                          </a:r>
                          <a:r>
                            <a:rPr lang="en-US" sz="1200" b="0" baseline="-25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2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]</a:t>
                          </a:r>
                          <a:endPara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[0.0, 0.0]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[0.0, 0.0]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[0.0, 0.0]</a:t>
                          </a:r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[0.0, 0.0]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9097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E2D29F6-D3AD-45E1-CB14-E4FD3BD6FF79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591543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058926F-76C5-94C8-3EB5-199FE3C3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52" y="1147243"/>
            <a:ext cx="5211583" cy="333163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3 - System of Two Equations: PDEs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684604" y="1147243"/>
            <a:ext cx="3326874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500" dirty="0"/>
              <a:t>After training, we examine the loss, mean squared error, and solution curves: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CF6ED-642B-CD02-0562-0A955065D267}"/>
              </a:ext>
            </a:extLst>
          </p:cNvPr>
          <p:cNvSpPr txBox="1"/>
          <p:nvPr/>
        </p:nvSpPr>
        <p:spPr>
          <a:xfrm>
            <a:off x="781002" y="1423629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907B0-A93F-9EE3-1A86-BA2950137150}"/>
              </a:ext>
            </a:extLst>
          </p:cNvPr>
          <p:cNvSpPr txBox="1"/>
          <p:nvPr/>
        </p:nvSpPr>
        <p:spPr>
          <a:xfrm>
            <a:off x="2495143" y="1432124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2E71B-E8B6-3FCE-B499-68992E4723AE}"/>
              </a:ext>
            </a:extLst>
          </p:cNvPr>
          <p:cNvSpPr txBox="1"/>
          <p:nvPr/>
        </p:nvSpPr>
        <p:spPr>
          <a:xfrm>
            <a:off x="4189577" y="1713863"/>
            <a:ext cx="208275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39120-D8F3-7EB4-4D04-3A1278CBF389}"/>
              </a:ext>
            </a:extLst>
          </p:cNvPr>
          <p:cNvSpPr txBox="1"/>
          <p:nvPr/>
        </p:nvSpPr>
        <p:spPr>
          <a:xfrm>
            <a:off x="781001" y="3535141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08FB4-CFA8-AE22-98C0-2FE23968E995}"/>
              </a:ext>
            </a:extLst>
          </p:cNvPr>
          <p:cNvSpPr txBox="1"/>
          <p:nvPr/>
        </p:nvSpPr>
        <p:spPr>
          <a:xfrm>
            <a:off x="2475762" y="3535140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F4D22-8CD8-44A7-13BC-E95B9A3C0CFA}"/>
              </a:ext>
            </a:extLst>
          </p:cNvPr>
          <p:cNvSpPr txBox="1"/>
          <p:nvPr/>
        </p:nvSpPr>
        <p:spPr>
          <a:xfrm>
            <a:off x="4161910" y="3535139"/>
            <a:ext cx="208275" cy="248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4EF95-5330-F963-36EC-4A4E97BACAB0}"/>
              </a:ext>
            </a:extLst>
          </p:cNvPr>
          <p:cNvSpPr txBox="1"/>
          <p:nvPr/>
        </p:nvSpPr>
        <p:spPr>
          <a:xfrm>
            <a:off x="5967475" y="2077034"/>
            <a:ext cx="317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Training Loss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differential equation residuals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326DE-BE8D-0681-2B6D-53755136E7E0}"/>
              </a:ext>
            </a:extLst>
          </p:cNvPr>
          <p:cNvSpPr txBox="1"/>
          <p:nvPr/>
        </p:nvSpPr>
        <p:spPr>
          <a:xfrm>
            <a:off x="5644848" y="2614416"/>
            <a:ext cx="3435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896" lvl="1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MSE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average of the square of the difference between network and analytical 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62F13-BE25-8ED8-FED1-637A52495FBF}"/>
              </a:ext>
            </a:extLst>
          </p:cNvPr>
          <p:cNvSpPr txBox="1"/>
          <p:nvPr/>
        </p:nvSpPr>
        <p:spPr>
          <a:xfrm>
            <a:off x="5644848" y="3336464"/>
            <a:ext cx="318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896" lvl="1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Solution Curves -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comparison between network versus analytical solutions from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9FC78-6A01-369E-F62D-1D1BD66EB8AD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39580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3 - System of Two Equations: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193986"/>
                <a:ext cx="8593691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Suppose we want to solve the system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1500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/>
                  <a:t>of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[2.0x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-1.1x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:r>
                  <a:rPr lang="en-US" sz="1500" dirty="0"/>
                  <a:t>and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5.1</m:t>
                              </m:r>
                            </m:e>
                          </m:mr>
                          <m:mr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7.3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PDEs: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f>
                      <m:fPr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r>
                          <a:rPr lang="en-US" sz="15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sz="1500" b="0" i="1" baseline="3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15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nary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  <m:r>
                          <a:rPr lang="en-US" sz="1500" b="0" i="1" baseline="3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193986"/>
                <a:ext cx="8593691" cy="3227471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C361ACA-9551-7A43-23EF-336A5FCC905C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65E526-820B-062B-35E9-D5A418C8A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47" y="2274849"/>
            <a:ext cx="5608239" cy="25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7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Example 3 - System of Two Equations: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489752" y="1193986"/>
                <a:ext cx="8593691" cy="322747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146304" indent="-146304" algn="l" defTabSz="457200" rtl="0" eaLnBrk="1" latinLnBrk="0" hangingPunct="1">
                  <a:lnSpc>
                    <a:spcPts val="2250"/>
                  </a:lnSpc>
                  <a:spcBef>
                    <a:spcPct val="0"/>
                  </a:spcBef>
                  <a:buClr>
                    <a:srgbClr val="9E112E"/>
                  </a:buClr>
                  <a:buFont typeface="Arial"/>
                  <a:buChar char="•"/>
                  <a:defRPr lang="en-US" sz="1750" b="0" i="0" kern="1200" baseline="0" smtClean="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500" dirty="0"/>
                  <a:t>Suppose we want to solve the system with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sz="1500" b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/>
                  <a:t>of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[2.0x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-1.1x</a:t>
                </a:r>
                <a:r>
                  <a:rPr lang="en-US" sz="15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</a:t>
                </a:r>
                <a:r>
                  <a:rPr lang="en-US" sz="1500" dirty="0"/>
                  <a:t>and a </a:t>
                </a:r>
                <a:r>
                  <a:rPr lang="en-US" sz="1500" b="1" dirty="0"/>
                  <a:t>new </a:t>
                </a:r>
                <a:r>
                  <a:rPr lang="en-US" sz="15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5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.2</m:t>
                              </m:r>
                            </m:e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5.1</m:t>
                              </m:r>
                            </m:e>
                          </m:mr>
                          <m:mr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US" sz="1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7.3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b="1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Recall the representation of </a:t>
                </a:r>
                <a:r>
                  <a:rPr lang="en-US" sz="15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</a:t>
                </a:r>
                <a:r>
                  <a:rPr lang="en-US" sz="1500" b="1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  </a:t>
                </a:r>
                <a:r>
                  <a:rPr lang="en-US" sz="15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for PDEs: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15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sSup>
                      <m:sSupPr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(</m:t>
                    </m:r>
                    <m:f>
                      <m:fPr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  <m:r>
                          <a:rPr lang="en-US" sz="15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sz="1500" b="0" i="1" baseline="3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15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nary>
                    <m:r>
                      <a:rPr lang="en-US" sz="1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  <m:r>
                          <a:rPr lang="en-US" sz="1500" b="0" i="1" baseline="3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en-US" sz="15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en-US" sz="1500" b="0" i="1" baseline="30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500" b="0" i="1" baseline="3000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sz="1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sz="150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2" y="1193986"/>
                <a:ext cx="8593691" cy="3227471"/>
              </a:xfrm>
              <a:prstGeom prst="rect">
                <a:avLst/>
              </a:prstGeom>
              <a:blipFill>
                <a:blip r:embed="rId2"/>
                <a:stretch>
                  <a:fillRect l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3B190E5-2DC8-1852-8207-3C008C9ACFD9}"/>
              </a:ext>
            </a:extLst>
          </p:cNvPr>
          <p:cNvSpPr txBox="1"/>
          <p:nvPr/>
        </p:nvSpPr>
        <p:spPr>
          <a:xfrm>
            <a:off x="7484532" y="2450717"/>
            <a:ext cx="130725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Saved</a:t>
            </a:r>
          </a:p>
          <a:p>
            <a:r>
              <a:rPr lang="en-US" sz="1050" i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	=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041C1-561C-3B56-223D-4C2EA5580012}"/>
              </a:ext>
            </a:extLst>
          </p:cNvPr>
          <p:cNvSpPr/>
          <p:nvPr/>
        </p:nvSpPr>
        <p:spPr>
          <a:xfrm flipV="1">
            <a:off x="7551999" y="2536546"/>
            <a:ext cx="413173" cy="12192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435CF4-0BDE-8D3A-D853-C8D23845D811}"/>
              </a:ext>
            </a:extLst>
          </p:cNvPr>
          <p:cNvSpPr/>
          <p:nvPr/>
        </p:nvSpPr>
        <p:spPr>
          <a:xfrm flipV="1">
            <a:off x="7551999" y="2695702"/>
            <a:ext cx="413173" cy="1219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361ACA-9551-7A43-23EF-336A5FCC905C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65E526-820B-062B-35E9-D5A418C8A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47" y="2274849"/>
            <a:ext cx="5608239" cy="25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2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1407E-06EA-3566-391C-B8CA5F6162EA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10029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Limitations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In the case of nonlinear differential equations, a difficult derivation of W</a:t>
            </a:r>
            <a:r>
              <a:rPr lang="en-US" sz="1600" baseline="-25000" dirty="0"/>
              <a:t>0</a:t>
            </a:r>
            <a:r>
              <a:rPr lang="en-US" sz="1600" dirty="0"/>
              <a:t> arises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500" dirty="0"/>
              <a:t>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No closed-form solution in most cases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Our approach can be computationally intensive due to the initial network training across multiple heads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Richer latent space  more heads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One-Shot Transfer Learning does not immediately yield solutions with 0 error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Trade-off between accuracy vs speed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Generalization outside training domain is not straightforward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CA5D6-5DC3-A9D9-4A87-249510B46771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4020851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FE713-3E99-A695-C793-7C90D186F852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1570966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Future Work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Apply network training and transfer learning methodology to a larger scale, real-world problem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Particles in a box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Enhance and implement the training and transfer learning code into a neural network differential equation library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  <a:hlinkClick r:id="rId2"/>
              </a:rPr>
              <a:t>NeuroDiffEq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/>
              <a:t>Perform transfer learning across different time domains 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Expand the existing work to handle nonlinear differential equations via a perturbation approach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Solve Burgers’ or Hamilton equations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46F36C-8D08-2118-1919-3B4DF155098D}"/>
              </a:ext>
            </a:extLst>
          </p:cNvPr>
          <p:cNvCxnSpPr>
            <a:cxnSpLocks/>
          </p:cNvCxnSpPr>
          <p:nvPr/>
        </p:nvCxnSpPr>
        <p:spPr>
          <a:xfrm>
            <a:off x="622852" y="3173896"/>
            <a:ext cx="677186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B34741-085A-8FAB-D3FE-C3EF6EF98FD5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1386453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Outline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and Goals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and Motivation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&amp; Transfer Learning Components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Ordinary Differential Equations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One-Shot Transfer Learning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C6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98167-A38D-CE67-D878-30F48B5397BB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76728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270A8A-331C-4F9D-C137-BED73CC52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99" y="2790342"/>
            <a:ext cx="2013574" cy="160079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Differential Equations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1" y="1388891"/>
            <a:ext cx="7268899" cy="3027158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Differential equations are equations or systems of equations that relate one or more unknown functions and their derivatives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Ordinary differential equations (ODEs)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Partial differential equations (PDEs)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Solving these equations entails uncovering the unknown function(s) that meet the problem criteria: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Satisfy the differential equation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Satisfy the initial and/or boundary conditions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35855-9BC5-8D3B-D678-25CC4E8DB212}"/>
              </a:ext>
            </a:extLst>
          </p:cNvPr>
          <p:cNvSpPr txBox="1"/>
          <p:nvPr/>
        </p:nvSpPr>
        <p:spPr>
          <a:xfrm>
            <a:off x="5591913" y="4391133"/>
            <a:ext cx="1525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Visualization of a solution to 2D heat equation [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Wikipedia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90EAD-BCF3-F5D5-BB2C-5C697DD7F92F}"/>
              </a:ext>
            </a:extLst>
          </p:cNvPr>
          <p:cNvSpPr txBox="1"/>
          <p:nvPr/>
        </p:nvSpPr>
        <p:spPr>
          <a:xfrm>
            <a:off x="8888224" y="4922765"/>
            <a:ext cx="2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58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Conclusion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Presented a robust method to train PINNs on vectorized representations of linear ODEs and PDEs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Outlined how a multi-headed training process can be used to extract a latent space representation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1600" dirty="0"/>
              <a:t> of the equations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Derived a closed-form representation of generalizable network weights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600" dirty="0"/>
              <a:t>for both linear ODEs and PDEs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Showed how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1600" dirty="0"/>
              <a:t> and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1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1600" dirty="0"/>
              <a:t> can be used to transfer learn solutions across an assortment of differential equation examples with no additional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B9EE4-A8FD-CA1D-692A-D506FFBC1FFC}"/>
              </a:ext>
            </a:extLst>
          </p:cNvPr>
          <p:cNvSpPr txBox="1"/>
          <p:nvPr/>
        </p:nvSpPr>
        <p:spPr>
          <a:xfrm>
            <a:off x="8835215" y="4922765"/>
            <a:ext cx="368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3542361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F0A16-944E-AF88-8E04-C7679BF77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7550" y="2074068"/>
            <a:ext cx="7268899" cy="995363"/>
          </a:xfrm>
        </p:spPr>
        <p:txBody>
          <a:bodyPr/>
          <a:lstStyle/>
          <a:p>
            <a:pPr algn="ctr"/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8666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F0A16-944E-AF88-8E04-C7679BF77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7550" y="2074068"/>
            <a:ext cx="7268899" cy="995363"/>
          </a:xfrm>
        </p:spPr>
        <p:txBody>
          <a:bodyPr/>
          <a:lstStyle/>
          <a:p>
            <a:pPr algn="ctr"/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11542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D70-7E90-3201-56C7-2E6CD61F9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12610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Nonlinear Differential Equations: Perturbation approach </a:t>
            </a:r>
          </a:p>
        </p:txBody>
      </p:sp>
    </p:spTree>
    <p:extLst>
      <p:ext uri="{BB962C8B-B14F-4D97-AF65-F5344CB8AC3E}">
        <p14:creationId xmlns:p14="http://schemas.microsoft.com/office/powerpoint/2010/main" val="3802502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3AFC-7356-46EF-3918-A1A44ACB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07" y="38671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Learning: The </a:t>
            </a:r>
            <a:r>
              <a:rPr lang="en-US" b="1" dirty="0"/>
              <a:t>nonlinear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75CA4E-C820-A6A3-1CCF-FB1E16187265}"/>
                  </a:ext>
                </a:extLst>
              </p:cNvPr>
              <p:cNvSpPr txBox="1"/>
              <p:nvPr/>
            </p:nvSpPr>
            <p:spPr>
              <a:xfrm>
                <a:off x="2892406" y="1353542"/>
                <a:ext cx="3500125" cy="50783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58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none" lIns="68580" tIns="68580" rIns="68580" bIns="6858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𝐷𝑢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75CA4E-C820-A6A3-1CCF-FB1E16187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06" y="1353542"/>
                <a:ext cx="3500125" cy="507831"/>
              </a:xfrm>
              <a:prstGeom prst="rect">
                <a:avLst/>
              </a:prstGeom>
              <a:blipFill>
                <a:blip r:embed="rId2"/>
                <a:stretch>
                  <a:fillRect b="-9524"/>
                </a:stretch>
              </a:blipFill>
              <a:ln w="158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19DA6E2-D6BB-521A-4661-803A22CF22F8}"/>
              </a:ext>
            </a:extLst>
          </p:cNvPr>
          <p:cNvSpPr txBox="1"/>
          <p:nvPr/>
        </p:nvSpPr>
        <p:spPr>
          <a:xfrm>
            <a:off x="472669" y="2121627"/>
            <a:ext cx="8266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Perturbation approach: </a:t>
            </a:r>
            <a:endParaRPr lang="en-US" i="1" dirty="0">
              <a:latin typeface="Cambria Math" panose="02040503050406030204" pitchFamily="18" charset="0"/>
            </a:endParaRPr>
          </a:p>
          <a:p>
            <a:r>
              <a:rPr lang="en-US" dirty="0"/>
              <a:t>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/>
              <p:nvPr/>
            </p:nvSpPr>
            <p:spPr>
              <a:xfrm>
                <a:off x="163459" y="3912312"/>
                <a:ext cx="8955581" cy="380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75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75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75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75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75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sz="1875" dirty="0"/>
                  <a:t>)+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1875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75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75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75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sz="1875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75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75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75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75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75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18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75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sz="1875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75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75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75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75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1875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875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75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75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75" i="1">
                                <a:latin typeface="Cambria Math" panose="02040503050406030204" pitchFamily="18" charset="0"/>
                              </a:rPr>
                              <m:t>+…</m:t>
                            </m:r>
                          </m:e>
                        </m:d>
                      </m:e>
                      <m:sup>
                        <m:r>
                          <a:rPr lang="en-US" sz="1875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75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875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187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75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1875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75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59" y="3912312"/>
                <a:ext cx="8955581" cy="380873"/>
              </a:xfrm>
              <a:prstGeom prst="rect">
                <a:avLst/>
              </a:prstGeom>
              <a:blipFill>
                <a:blip r:embed="rId3"/>
                <a:stretch>
                  <a:fillRect l="-566"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17D6D-E9EA-31C3-05CD-7DE5D0ACF457}"/>
                  </a:ext>
                </a:extLst>
              </p:cNvPr>
              <p:cNvSpPr txBox="1"/>
              <p:nvPr/>
            </p:nvSpPr>
            <p:spPr>
              <a:xfrm>
                <a:off x="2286000" y="2525583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17D6D-E9EA-31C3-05CD-7DE5D0ACF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525583"/>
                <a:ext cx="4572000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3ECF7F-04E7-F50A-77AD-6403B761F56D}"/>
              </a:ext>
            </a:extLst>
          </p:cNvPr>
          <p:cNvSpPr txBox="1"/>
          <p:nvPr/>
        </p:nvSpPr>
        <p:spPr>
          <a:xfrm>
            <a:off x="508207" y="3306161"/>
            <a:ext cx="8266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Substitute this to the DE, yields </a:t>
            </a:r>
            <a:endParaRPr lang="en-US" i="1" dirty="0">
              <a:latin typeface="Cambria Math" panose="02040503050406030204" pitchFamily="18" charset="0"/>
            </a:endParaRPr>
          </a:p>
          <a:p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8662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  <p:bldP spid="14" grpId="0"/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/>
              <p:nvPr/>
            </p:nvSpPr>
            <p:spPr>
              <a:xfrm>
                <a:off x="320212" y="1318913"/>
                <a:ext cx="865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dirty="0"/>
                  <a:t>)+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12" y="1318913"/>
                <a:ext cx="8656520" cy="369332"/>
              </a:xfrm>
              <a:prstGeom prst="rect">
                <a:avLst/>
              </a:prstGeom>
              <a:blipFill>
                <a:blip r:embed="rId2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/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Collecting terms of equal power of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blipFill>
                <a:blip r:embed="rId3"/>
                <a:stretch>
                  <a:fillRect l="-1775" t="-882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1633213-3D04-F5FE-EFE9-3537B88CCDA3}"/>
              </a:ext>
            </a:extLst>
          </p:cNvPr>
          <p:cNvSpPr txBox="1">
            <a:spLocks/>
          </p:cNvSpPr>
          <p:nvPr/>
        </p:nvSpPr>
        <p:spPr>
          <a:xfrm>
            <a:off x="508207" y="38671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Transfer Learning: The </a:t>
            </a:r>
            <a:r>
              <a:rPr lang="en-US" b="1"/>
              <a:t>nonlinear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9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/>
              <p:nvPr/>
            </p:nvSpPr>
            <p:spPr>
              <a:xfrm>
                <a:off x="320211" y="1318913"/>
                <a:ext cx="86342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dirty="0"/>
                  <a:t>)+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11" y="1318913"/>
                <a:ext cx="8634217" cy="369332"/>
              </a:xfrm>
              <a:prstGeom prst="rect">
                <a:avLst/>
              </a:prstGeom>
              <a:blipFill>
                <a:blip r:embed="rId2"/>
                <a:stretch>
                  <a:fillRect l="-58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/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Collecting terms of equal power of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blipFill>
                <a:blip r:embed="rId3"/>
                <a:stretch>
                  <a:fillRect l="-1775" t="-882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/>
              <p:nvPr/>
            </p:nvSpPr>
            <p:spPr>
              <a:xfrm>
                <a:off x="576694" y="2827272"/>
                <a:ext cx="2516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2827272"/>
                <a:ext cx="2516773" cy="369332"/>
              </a:xfrm>
              <a:prstGeom prst="rect">
                <a:avLst/>
              </a:prstGeom>
              <a:blipFill>
                <a:blip r:embed="rId4"/>
                <a:stretch>
                  <a:fillRect l="-201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95A5242-421E-C7A8-0DBD-9511B97C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07" y="38671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Learning: The </a:t>
            </a:r>
            <a:r>
              <a:rPr lang="en-US" b="1" dirty="0"/>
              <a:t>nonlinear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20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/>
              <p:nvPr/>
            </p:nvSpPr>
            <p:spPr>
              <a:xfrm>
                <a:off x="320211" y="1318913"/>
                <a:ext cx="86397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dirty="0"/>
                  <a:t>)+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11" y="1318913"/>
                <a:ext cx="8639793" cy="369332"/>
              </a:xfrm>
              <a:prstGeom prst="rect">
                <a:avLst/>
              </a:prstGeom>
              <a:blipFill>
                <a:blip r:embed="rId2"/>
                <a:stretch>
                  <a:fillRect l="-58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/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Collecting terms of equal power of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blipFill>
                <a:blip r:embed="rId3"/>
                <a:stretch>
                  <a:fillRect l="-1775" t="-882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/>
              <p:nvPr/>
            </p:nvSpPr>
            <p:spPr>
              <a:xfrm>
                <a:off x="576694" y="2827272"/>
                <a:ext cx="2516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2827272"/>
                <a:ext cx="2516773" cy="369332"/>
              </a:xfrm>
              <a:prstGeom prst="rect">
                <a:avLst/>
              </a:prstGeom>
              <a:blipFill>
                <a:blip r:embed="rId4"/>
                <a:stretch>
                  <a:fillRect l="-201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/>
              <p:nvPr/>
            </p:nvSpPr>
            <p:spPr>
              <a:xfrm>
                <a:off x="576694" y="3216031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3216031"/>
                <a:ext cx="2984730" cy="369332"/>
              </a:xfrm>
              <a:prstGeom prst="rect">
                <a:avLst/>
              </a:prstGeom>
              <a:blipFill>
                <a:blip r:embed="rId5"/>
                <a:stretch>
                  <a:fillRect l="-169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79F957A-A075-C9C3-22CB-7FE5B7E0C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07" y="38671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Learning: The </a:t>
            </a:r>
            <a:r>
              <a:rPr lang="en-US" b="1" dirty="0"/>
              <a:t>nonlinear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2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/>
              <p:nvPr/>
            </p:nvSpPr>
            <p:spPr>
              <a:xfrm>
                <a:off x="320212" y="1318913"/>
                <a:ext cx="8684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dirty="0"/>
                  <a:t>)+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12" y="1318913"/>
                <a:ext cx="8684398" cy="369332"/>
              </a:xfrm>
              <a:prstGeom prst="rect">
                <a:avLst/>
              </a:prstGeom>
              <a:blipFill>
                <a:blip r:embed="rId2"/>
                <a:stretch>
                  <a:fillRect l="-58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/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Collecting terms of equal power of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blipFill>
                <a:blip r:embed="rId3"/>
                <a:stretch>
                  <a:fillRect l="-1775" t="-882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/>
              <p:nvPr/>
            </p:nvSpPr>
            <p:spPr>
              <a:xfrm>
                <a:off x="576694" y="2827272"/>
                <a:ext cx="2516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2827272"/>
                <a:ext cx="2516773" cy="369332"/>
              </a:xfrm>
              <a:prstGeom prst="rect">
                <a:avLst/>
              </a:prstGeom>
              <a:blipFill>
                <a:blip r:embed="rId4"/>
                <a:stretch>
                  <a:fillRect l="-201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/>
              <p:nvPr/>
            </p:nvSpPr>
            <p:spPr>
              <a:xfrm>
                <a:off x="576694" y="3216031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3216031"/>
                <a:ext cx="2984730" cy="369332"/>
              </a:xfrm>
              <a:prstGeom prst="rect">
                <a:avLst/>
              </a:prstGeom>
              <a:blipFill>
                <a:blip r:embed="rId5"/>
                <a:stretch>
                  <a:fillRect l="-169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32057-3386-D4C2-0900-83D180C964FE}"/>
                  </a:ext>
                </a:extLst>
              </p:cNvPr>
              <p:cNvSpPr txBox="1"/>
              <p:nvPr/>
            </p:nvSpPr>
            <p:spPr>
              <a:xfrm>
                <a:off x="576694" y="3636256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32057-3386-D4C2-0900-83D180C96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3636256"/>
                <a:ext cx="2984730" cy="369332"/>
              </a:xfrm>
              <a:prstGeom prst="rect">
                <a:avLst/>
              </a:prstGeom>
              <a:blipFill>
                <a:blip r:embed="rId6"/>
                <a:stretch>
                  <a:fillRect l="-169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2038D1A-8DAC-99FB-1D6D-D375DDD6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07" y="38671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Learning: The </a:t>
            </a:r>
            <a:r>
              <a:rPr lang="en-US" b="1" dirty="0"/>
              <a:t>nonlinear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/>
              <p:nvPr/>
            </p:nvSpPr>
            <p:spPr>
              <a:xfrm>
                <a:off x="320211" y="1318913"/>
                <a:ext cx="87290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dirty="0"/>
                  <a:t>)+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11" y="1318913"/>
                <a:ext cx="8729003" cy="369332"/>
              </a:xfrm>
              <a:prstGeom prst="rect">
                <a:avLst/>
              </a:prstGeom>
              <a:blipFill>
                <a:blip r:embed="rId2"/>
                <a:stretch>
                  <a:fillRect l="-58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/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Collecting terms of equal power of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blipFill>
                <a:blip r:embed="rId3"/>
                <a:stretch>
                  <a:fillRect l="-1775" t="-882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/>
              <p:nvPr/>
            </p:nvSpPr>
            <p:spPr>
              <a:xfrm>
                <a:off x="576694" y="2827272"/>
                <a:ext cx="2516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2827272"/>
                <a:ext cx="2516773" cy="369332"/>
              </a:xfrm>
              <a:prstGeom prst="rect">
                <a:avLst/>
              </a:prstGeom>
              <a:blipFill>
                <a:blip r:embed="rId4"/>
                <a:stretch>
                  <a:fillRect l="-201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/>
              <p:nvPr/>
            </p:nvSpPr>
            <p:spPr>
              <a:xfrm>
                <a:off x="576694" y="3216031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3216031"/>
                <a:ext cx="2984730" cy="369332"/>
              </a:xfrm>
              <a:prstGeom prst="rect">
                <a:avLst/>
              </a:prstGeom>
              <a:blipFill>
                <a:blip r:embed="rId5"/>
                <a:stretch>
                  <a:fillRect l="-169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32057-3386-D4C2-0900-83D180C964FE}"/>
                  </a:ext>
                </a:extLst>
              </p:cNvPr>
              <p:cNvSpPr txBox="1"/>
              <p:nvPr/>
            </p:nvSpPr>
            <p:spPr>
              <a:xfrm>
                <a:off x="576694" y="3636256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32057-3386-D4C2-0900-83D180C96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3636256"/>
                <a:ext cx="2984730" cy="369332"/>
              </a:xfrm>
              <a:prstGeom prst="rect">
                <a:avLst/>
              </a:prstGeom>
              <a:blipFill>
                <a:blip r:embed="rId6"/>
                <a:stretch>
                  <a:fillRect l="-169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2535FEB-0E60-557A-75E0-412D60DD6474}"/>
              </a:ext>
            </a:extLst>
          </p:cNvPr>
          <p:cNvSpPr txBox="1"/>
          <p:nvPr/>
        </p:nvSpPr>
        <p:spPr>
          <a:xfrm rot="5400000">
            <a:off x="2042419" y="4139070"/>
            <a:ext cx="3706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9809C1-ADC5-A6EB-8F57-3FAFB64A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07" y="38671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Learning: The </a:t>
            </a:r>
            <a:r>
              <a:rPr lang="en-US" b="1" dirty="0"/>
              <a:t>nonlinear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Differential Equations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Efficiently and accurately solving differential equations is essential for progress in many areas of scientific research: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E5D0B8A-4A73-177D-23D7-BF161A4BC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28971"/>
              </p:ext>
            </p:extLst>
          </p:nvPr>
        </p:nvGraphicFramePr>
        <p:xfrm>
          <a:off x="1166787" y="2229622"/>
          <a:ext cx="5914828" cy="230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7414">
                  <a:extLst>
                    <a:ext uri="{9D8B030D-6E8A-4147-A177-3AD203B41FA5}">
                      <a16:colId xmlns:a16="http://schemas.microsoft.com/office/drawing/2014/main" val="4113703358"/>
                    </a:ext>
                  </a:extLst>
                </a:gridCol>
                <a:gridCol w="2957414">
                  <a:extLst>
                    <a:ext uri="{9D8B030D-6E8A-4147-A177-3AD203B41FA5}">
                      <a16:colId xmlns:a16="http://schemas.microsoft.com/office/drawing/2014/main" val="672584469"/>
                    </a:ext>
                  </a:extLst>
                </a:gridCol>
              </a:tblGrid>
              <a:tr h="1152404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Quantum Mechanics: Schrodinger’s equation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Electromagnetism: Continuity equation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238541"/>
                  </a:ext>
                </a:extLst>
              </a:tr>
              <a:tr h="114958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Thermodynamics: Diffusion equation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Economics: Black Scholes equation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103832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356457D-E433-A52D-707B-3AF3225A6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8"/>
          <a:stretch/>
        </p:blipFill>
        <p:spPr>
          <a:xfrm>
            <a:off x="4392956" y="3810442"/>
            <a:ext cx="2566409" cy="49706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B1AEA16-F852-AAA5-2545-0EE7C2A8B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73" y="2597071"/>
            <a:ext cx="2013172" cy="671057"/>
          </a:xfrm>
          <a:prstGeom prst="rect">
            <a:avLst/>
          </a:prstGeom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3444CD59-EDD1-8675-F934-EAAD835D7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8"/>
          <a:stretch/>
        </p:blipFill>
        <p:spPr>
          <a:xfrm>
            <a:off x="5032535" y="2638662"/>
            <a:ext cx="1241928" cy="497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2F2D8-DD13-E440-F34F-DF86BF66B521}"/>
              </a:ext>
            </a:extLst>
          </p:cNvPr>
          <p:cNvSpPr txBox="1"/>
          <p:nvPr/>
        </p:nvSpPr>
        <p:spPr>
          <a:xfrm>
            <a:off x="8888224" y="4922765"/>
            <a:ext cx="2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B8A4E20-00DC-E731-EA8B-C13E29878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196" y="3774743"/>
            <a:ext cx="2744911" cy="5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1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/>
              <p:nvPr/>
            </p:nvSpPr>
            <p:spPr>
              <a:xfrm>
                <a:off x="320212" y="1318913"/>
                <a:ext cx="8762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en-US" dirty="0"/>
                  <a:t>)+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A58A59-692D-7F10-2283-D35BF82C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12" y="1318913"/>
                <a:ext cx="8762456" cy="369332"/>
              </a:xfrm>
              <a:prstGeom prst="rect">
                <a:avLst/>
              </a:prstGeom>
              <a:blipFill>
                <a:blip r:embed="rId2"/>
                <a:stretch>
                  <a:fillRect l="-57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/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Collecting terms of equal power of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4D0ED-659F-2575-0AC6-840CE2858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2" y="2180085"/>
                <a:ext cx="4280980" cy="415498"/>
              </a:xfrm>
              <a:prstGeom prst="rect">
                <a:avLst/>
              </a:prstGeom>
              <a:blipFill>
                <a:blip r:embed="rId3"/>
                <a:stretch>
                  <a:fillRect l="-1775" t="-882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/>
              <p:nvPr/>
            </p:nvSpPr>
            <p:spPr>
              <a:xfrm>
                <a:off x="539153" y="2827272"/>
                <a:ext cx="2516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92D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53" y="2827272"/>
                <a:ext cx="2516773" cy="369332"/>
              </a:xfrm>
              <a:prstGeom prst="rect">
                <a:avLst/>
              </a:prstGeom>
              <a:blipFill>
                <a:blip r:embed="rId4"/>
                <a:stretch>
                  <a:fillRect l="-201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/>
              <p:nvPr/>
            </p:nvSpPr>
            <p:spPr>
              <a:xfrm>
                <a:off x="-2688158" y="3216693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88158" y="3216693"/>
                <a:ext cx="2984730" cy="369332"/>
              </a:xfrm>
              <a:prstGeom prst="rect">
                <a:avLst/>
              </a:prstGeom>
              <a:blipFill>
                <a:blip r:embed="rId5"/>
                <a:stretch>
                  <a:fillRect l="-169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32057-3386-D4C2-0900-83D180C964FE}"/>
                  </a:ext>
                </a:extLst>
              </p:cNvPr>
              <p:cNvSpPr txBox="1"/>
              <p:nvPr/>
            </p:nvSpPr>
            <p:spPr>
              <a:xfrm>
                <a:off x="-2614538" y="3791054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32057-3386-D4C2-0900-83D180C96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4538" y="3791054"/>
                <a:ext cx="2984730" cy="369332"/>
              </a:xfrm>
              <a:prstGeom prst="rect">
                <a:avLst/>
              </a:prstGeom>
              <a:blipFill>
                <a:blip r:embed="rId6"/>
                <a:stretch>
                  <a:fillRect l="-169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AF9DEF8-250B-F490-60F5-092203ED074C}"/>
              </a:ext>
            </a:extLst>
          </p:cNvPr>
          <p:cNvSpPr txBox="1"/>
          <p:nvPr/>
        </p:nvSpPr>
        <p:spPr>
          <a:xfrm>
            <a:off x="6452394" y="3444805"/>
            <a:ext cx="21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Iteratively solve this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35FEB-0E60-557A-75E0-412D60DD6474}"/>
              </a:ext>
            </a:extLst>
          </p:cNvPr>
          <p:cNvSpPr txBox="1"/>
          <p:nvPr/>
        </p:nvSpPr>
        <p:spPr>
          <a:xfrm rot="5400000">
            <a:off x="2042419" y="4139070"/>
            <a:ext cx="3706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…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1CF224E-9846-0F32-1164-62711F0037A5}"/>
              </a:ext>
            </a:extLst>
          </p:cNvPr>
          <p:cNvSpPr/>
          <p:nvPr/>
        </p:nvSpPr>
        <p:spPr>
          <a:xfrm rot="10800000">
            <a:off x="5699882" y="2827272"/>
            <a:ext cx="569109" cy="1477073"/>
          </a:xfrm>
          <a:prstGeom prst="leftBrac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BBE9A8-F2F9-41FE-1881-6B5DFF1F5B4E}"/>
                  </a:ext>
                </a:extLst>
              </p:cNvPr>
              <p:cNvSpPr txBox="1"/>
              <p:nvPr/>
            </p:nvSpPr>
            <p:spPr>
              <a:xfrm>
                <a:off x="539153" y="3289695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BBE9A8-F2F9-41FE-1881-6B5DFF1F5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53" y="3289695"/>
                <a:ext cx="2984730" cy="369332"/>
              </a:xfrm>
              <a:prstGeom prst="rect">
                <a:avLst/>
              </a:prstGeom>
              <a:blipFill>
                <a:blip r:embed="rId7"/>
                <a:stretch>
                  <a:fillRect l="-1695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A1FE6D-4185-DB72-9D2D-17DBB5BC21CB}"/>
                  </a:ext>
                </a:extLst>
              </p:cNvPr>
              <p:cNvSpPr txBox="1"/>
              <p:nvPr/>
            </p:nvSpPr>
            <p:spPr>
              <a:xfrm>
                <a:off x="576694" y="3779542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”(</m:t>
                    </m:r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A1FE6D-4185-DB72-9D2D-17DBB5BC2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94" y="3779542"/>
                <a:ext cx="2984730" cy="369332"/>
              </a:xfrm>
              <a:prstGeom prst="rect">
                <a:avLst/>
              </a:prstGeom>
              <a:blipFill>
                <a:blip r:embed="rId8"/>
                <a:stretch>
                  <a:fillRect l="-169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874A898B-B554-1F03-A1F3-5AF96DE7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07" y="386714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Learning: The </a:t>
            </a:r>
            <a:r>
              <a:rPr lang="en-US" b="1" dirty="0"/>
              <a:t>nonlinear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4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3AFC-7356-46EF-3918-A1A44ACB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1" y="269129"/>
            <a:ext cx="9036424" cy="994172"/>
          </a:xfrm>
        </p:spPr>
        <p:txBody>
          <a:bodyPr>
            <a:normAutofit/>
          </a:bodyPr>
          <a:lstStyle/>
          <a:p>
            <a:r>
              <a:rPr lang="en-US" sz="3000" dirty="0"/>
              <a:t>Transfer Learning IV: Nonlinear DE. Perturbation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/>
              <p:nvPr/>
            </p:nvSpPr>
            <p:spPr>
              <a:xfrm>
                <a:off x="1105869" y="3250492"/>
                <a:ext cx="2516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99650B-891C-DE6B-A6C2-8D6B669D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9" y="3250492"/>
                <a:ext cx="2516773" cy="369332"/>
              </a:xfrm>
              <a:prstGeom prst="rect">
                <a:avLst/>
              </a:prstGeom>
              <a:blipFill>
                <a:blip r:embed="rId2"/>
                <a:stretch>
                  <a:fillRect l="-150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/>
              <p:nvPr/>
            </p:nvSpPr>
            <p:spPr>
              <a:xfrm>
                <a:off x="1105868" y="3627770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7B0226-D339-0A82-4D3B-4932A78C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8" y="3627770"/>
                <a:ext cx="2984730" cy="369332"/>
              </a:xfrm>
              <a:prstGeom prst="rect">
                <a:avLst/>
              </a:prstGeom>
              <a:blipFill>
                <a:blip r:embed="rId3"/>
                <a:stretch>
                  <a:fillRect l="-126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32057-3386-D4C2-0900-83D180C964FE}"/>
                  </a:ext>
                </a:extLst>
              </p:cNvPr>
              <p:cNvSpPr txBox="1"/>
              <p:nvPr/>
            </p:nvSpPr>
            <p:spPr>
              <a:xfrm>
                <a:off x="1105868" y="4071497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32057-3386-D4C2-0900-83D180C96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68" y="4071497"/>
                <a:ext cx="2984730" cy="369332"/>
              </a:xfrm>
              <a:prstGeom prst="rect">
                <a:avLst/>
              </a:prstGeom>
              <a:blipFill>
                <a:blip r:embed="rId4"/>
                <a:stretch>
                  <a:fillRect l="-126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94FD079-7E89-8FB2-F2F0-0E42D4ABFD3A}"/>
              </a:ext>
            </a:extLst>
          </p:cNvPr>
          <p:cNvSpPr/>
          <p:nvPr/>
        </p:nvSpPr>
        <p:spPr>
          <a:xfrm>
            <a:off x="2363993" y="1430093"/>
            <a:ext cx="1645920" cy="9923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NN: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9A6C8-A425-AC9E-FA20-4E394185C1BA}"/>
              </a:ext>
            </a:extLst>
          </p:cNvPr>
          <p:cNvSpPr txBox="1"/>
          <p:nvPr/>
        </p:nvSpPr>
        <p:spPr>
          <a:xfrm>
            <a:off x="1430511" y="1744248"/>
            <a:ext cx="21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E66CD7-F3F5-91FF-4C97-830CFDEE4E6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67726" y="1926290"/>
            <a:ext cx="696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C05819-DB30-632A-5B8F-ACAED070A4B4}"/>
              </a:ext>
            </a:extLst>
          </p:cNvPr>
          <p:cNvCxnSpPr>
            <a:cxnSpLocks/>
          </p:cNvCxnSpPr>
          <p:nvPr/>
        </p:nvCxnSpPr>
        <p:spPr>
          <a:xfrm>
            <a:off x="6070460" y="1583283"/>
            <a:ext cx="715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6D967B-1637-F3D2-330D-2C967F679A4F}"/>
                  </a:ext>
                </a:extLst>
              </p:cNvPr>
              <p:cNvSpPr txBox="1"/>
              <p:nvPr/>
            </p:nvSpPr>
            <p:spPr>
              <a:xfrm>
                <a:off x="6934592" y="1397591"/>
                <a:ext cx="114977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6D967B-1637-F3D2-330D-2C967F679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592" y="1397591"/>
                <a:ext cx="1149779" cy="362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86BFBC-AA0B-6BAE-7B79-FD72DDAC36D4}"/>
                  </a:ext>
                </a:extLst>
              </p:cNvPr>
              <p:cNvSpPr/>
              <p:nvPr/>
            </p:nvSpPr>
            <p:spPr>
              <a:xfrm>
                <a:off x="5352876" y="1428315"/>
                <a:ext cx="568954" cy="3462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86BFBC-AA0B-6BAE-7B79-FD72DDAC3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876" y="1428315"/>
                <a:ext cx="568954" cy="3462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FB1E27-2ED5-D446-3582-6C776B650B7D}"/>
              </a:ext>
            </a:extLst>
          </p:cNvPr>
          <p:cNvCxnSpPr>
            <a:cxnSpLocks/>
          </p:cNvCxnSpPr>
          <p:nvPr/>
        </p:nvCxnSpPr>
        <p:spPr>
          <a:xfrm>
            <a:off x="4097609" y="1926290"/>
            <a:ext cx="376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38DDE0-98FA-EC91-ACBF-98FF627C87A7}"/>
              </a:ext>
            </a:extLst>
          </p:cNvPr>
          <p:cNvSpPr txBox="1"/>
          <p:nvPr/>
        </p:nvSpPr>
        <p:spPr>
          <a:xfrm>
            <a:off x="4474028" y="1738952"/>
            <a:ext cx="28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endParaRPr lang="en-US" sz="13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3660B3-B7A1-8C12-6843-C37A74C3DA2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756798" y="1583283"/>
            <a:ext cx="479487" cy="34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EA5A489-521B-E1E4-562F-C3EA341F971A}"/>
                  </a:ext>
                </a:extLst>
              </p:cNvPr>
              <p:cNvSpPr/>
              <p:nvPr/>
            </p:nvSpPr>
            <p:spPr>
              <a:xfrm>
                <a:off x="5346153" y="1873414"/>
                <a:ext cx="568954" cy="3462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EA5A489-521B-E1E4-562F-C3EA341F9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153" y="1873414"/>
                <a:ext cx="568954" cy="3462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C5F6E0-5122-8B80-022B-408885A01FBE}"/>
                  </a:ext>
                </a:extLst>
              </p:cNvPr>
              <p:cNvSpPr/>
              <p:nvPr/>
            </p:nvSpPr>
            <p:spPr>
              <a:xfrm>
                <a:off x="5346153" y="2323508"/>
                <a:ext cx="568954" cy="3462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BC5F6E0-5122-8B80-022B-408885A01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153" y="2323508"/>
                <a:ext cx="568954" cy="3462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680189-B569-A674-D029-EAD28329D8AF}"/>
              </a:ext>
            </a:extLst>
          </p:cNvPr>
          <p:cNvCxnSpPr>
            <a:cxnSpLocks/>
          </p:cNvCxnSpPr>
          <p:nvPr/>
        </p:nvCxnSpPr>
        <p:spPr>
          <a:xfrm>
            <a:off x="6071801" y="2028384"/>
            <a:ext cx="715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0700DB-1832-A2F2-26FC-2D97056F96AE}"/>
                  </a:ext>
                </a:extLst>
              </p:cNvPr>
              <p:cNvSpPr txBox="1"/>
              <p:nvPr/>
            </p:nvSpPr>
            <p:spPr>
              <a:xfrm>
                <a:off x="6935934" y="1842692"/>
                <a:ext cx="114977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0700DB-1832-A2F2-26FC-2D97056F9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934" y="1842692"/>
                <a:ext cx="1149779" cy="362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87D0FA-BA76-E2B6-133E-8F7603D5EB0E}"/>
              </a:ext>
            </a:extLst>
          </p:cNvPr>
          <p:cNvCxnSpPr>
            <a:cxnSpLocks/>
          </p:cNvCxnSpPr>
          <p:nvPr/>
        </p:nvCxnSpPr>
        <p:spPr>
          <a:xfrm>
            <a:off x="6070460" y="2494522"/>
            <a:ext cx="715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ECDE88-F350-E204-D4C5-9CB9C17C36C5}"/>
                  </a:ext>
                </a:extLst>
              </p:cNvPr>
              <p:cNvSpPr txBox="1"/>
              <p:nvPr/>
            </p:nvSpPr>
            <p:spPr>
              <a:xfrm>
                <a:off x="6934592" y="2312119"/>
                <a:ext cx="1149779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ECDE88-F350-E204-D4C5-9CB9C17C3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592" y="2312119"/>
                <a:ext cx="1149779" cy="3629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0F37DD-2702-A83A-C571-D87653911E06}"/>
                  </a:ext>
                </a:extLst>
              </p:cNvPr>
              <p:cNvSpPr txBox="1"/>
              <p:nvPr/>
            </p:nvSpPr>
            <p:spPr>
              <a:xfrm>
                <a:off x="4422741" y="3627769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0F37DD-2702-A83A-C571-D87653911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741" y="3627769"/>
                <a:ext cx="2984730" cy="369332"/>
              </a:xfrm>
              <a:prstGeom prst="rect">
                <a:avLst/>
              </a:prstGeom>
              <a:blipFill>
                <a:blip r:embed="rId11"/>
                <a:stretch>
                  <a:fillRect l="-169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699257-49B7-5DC9-9230-50E793459DCB}"/>
                  </a:ext>
                </a:extLst>
              </p:cNvPr>
              <p:cNvSpPr txBox="1"/>
              <p:nvPr/>
            </p:nvSpPr>
            <p:spPr>
              <a:xfrm>
                <a:off x="4429465" y="4061722"/>
                <a:ext cx="2984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′′(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699257-49B7-5DC9-9230-50E79345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465" y="4061722"/>
                <a:ext cx="2984730" cy="369332"/>
              </a:xfrm>
              <a:prstGeom prst="rect">
                <a:avLst/>
              </a:prstGeom>
              <a:blipFill>
                <a:blip r:embed="rId12"/>
                <a:stretch>
                  <a:fillRect l="-169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B2E959-832C-655B-6CA1-39B52140AA1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56798" y="1923618"/>
            <a:ext cx="413506" cy="8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7DF2F7-24E3-77A3-2BBF-BED1BCCE941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56798" y="1923618"/>
            <a:ext cx="413506" cy="554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BF776A-617A-B1DD-A5FD-33931C899A4B}"/>
              </a:ext>
            </a:extLst>
          </p:cNvPr>
          <p:cNvSpPr txBox="1"/>
          <p:nvPr/>
        </p:nvSpPr>
        <p:spPr>
          <a:xfrm rot="16200000">
            <a:off x="5484907" y="2757744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7A5EE-0F6B-CF6C-AEAD-D82E9D11936B}"/>
              </a:ext>
            </a:extLst>
          </p:cNvPr>
          <p:cNvSpPr txBox="1"/>
          <p:nvPr/>
        </p:nvSpPr>
        <p:spPr>
          <a:xfrm rot="16200000">
            <a:off x="7255026" y="2715540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6F092-C526-55E8-6021-707D4B0B04F5}"/>
              </a:ext>
            </a:extLst>
          </p:cNvPr>
          <p:cNvSpPr txBox="1"/>
          <p:nvPr/>
        </p:nvSpPr>
        <p:spPr>
          <a:xfrm rot="16200000">
            <a:off x="2168034" y="4520137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678B62-89F6-32E3-8AA2-C690F43DBDD0}"/>
              </a:ext>
            </a:extLst>
          </p:cNvPr>
          <p:cNvSpPr txBox="1"/>
          <p:nvPr/>
        </p:nvSpPr>
        <p:spPr>
          <a:xfrm rot="16200000">
            <a:off x="5156358" y="4491478"/>
            <a:ext cx="3048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855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9" grpId="0"/>
      <p:bldP spid="10" grpId="0" animBg="1"/>
      <p:bldP spid="25" grpId="0" animBg="1"/>
      <p:bldP spid="26" grpId="0" animBg="1"/>
      <p:bldP spid="28" grpId="0"/>
      <p:bldP spid="30" grpId="0"/>
      <p:bldP spid="31" grpId="0"/>
      <p:bldP spid="32" grpId="0"/>
      <p:bldP spid="3" grpId="0"/>
      <p:bldP spid="4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Differential Equations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Given these equations wide-ranging significance, an extensive amount of research exists in developing intricate numerical methods to solve them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great deal of interest has recently arisen in using deep learning to solve differential equations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D7FED8-9609-204B-19FD-85F47720F0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952225"/>
              </p:ext>
            </p:extLst>
          </p:nvPr>
        </p:nvGraphicFramePr>
        <p:xfrm>
          <a:off x="1873560" y="2571750"/>
          <a:ext cx="5019609" cy="2453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40A774-740D-51F7-C826-149C0A0B6C46}"/>
              </a:ext>
            </a:extLst>
          </p:cNvPr>
          <p:cNvSpPr txBox="1"/>
          <p:nvPr/>
        </p:nvSpPr>
        <p:spPr>
          <a:xfrm>
            <a:off x="8888224" y="4922765"/>
            <a:ext cx="2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2629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0" i="1" dirty="0"/>
              <a:t>PINNs for Differential Equations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89752" y="1353010"/>
            <a:ext cx="7268899" cy="32274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46304" indent="-146304" algn="l" defTabSz="457200" rtl="0" eaLnBrk="1" latinLnBrk="0" hangingPunct="1">
              <a:lnSpc>
                <a:spcPts val="2250"/>
              </a:lnSpc>
              <a:spcBef>
                <a:spcPct val="0"/>
              </a:spcBef>
              <a:buClr>
                <a:srgbClr val="9E112E"/>
              </a:buClr>
              <a:buFont typeface="Arial"/>
              <a:buChar char="•"/>
              <a:defRPr lang="en-US" sz="1750" b="0" i="0" kern="1200" baseline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/>
              <a:t>PINNs are neural networks that encode model equations, like ODEs and PDEs, as a part of the network itself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To solve differential equations, we train PINNs on sampled numeric data from a predefined range (no overfitting) and minimize the residual of the equation of interest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To tackle any order or number of equations, a generalized equation representation is necessary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C52643-8D64-3052-0CCC-B39859C1CCC2}"/>
              </a:ext>
            </a:extLst>
          </p:cNvPr>
          <p:cNvSpPr/>
          <p:nvPr/>
        </p:nvSpPr>
        <p:spPr>
          <a:xfrm>
            <a:off x="4449333" y="4002130"/>
            <a:ext cx="1218619" cy="496533"/>
          </a:xfrm>
          <a:prstGeom prst="rect">
            <a:avLst/>
          </a:prstGeom>
          <a:solidFill>
            <a:srgbClr val="77CED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D229E2-7617-C7BE-9143-A807C50425AE}"/>
                  </a:ext>
                </a:extLst>
              </p:cNvPr>
              <p:cNvSpPr txBox="1"/>
              <p:nvPr/>
            </p:nvSpPr>
            <p:spPr>
              <a:xfrm>
                <a:off x="3506679" y="4092118"/>
                <a:ext cx="3863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D229E2-7617-C7BE-9143-A807C5042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679" y="4092118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60E139-143F-7E97-2032-04984F3D4A66}"/>
              </a:ext>
            </a:extLst>
          </p:cNvPr>
          <p:cNvCxnSpPr>
            <a:cxnSpLocks/>
          </p:cNvCxnSpPr>
          <p:nvPr/>
        </p:nvCxnSpPr>
        <p:spPr>
          <a:xfrm>
            <a:off x="3893067" y="4292173"/>
            <a:ext cx="38898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9C0844-D10E-E95A-8329-347AC76083B4}"/>
                  </a:ext>
                </a:extLst>
              </p:cNvPr>
              <p:cNvSpPr txBox="1"/>
              <p:nvPr/>
            </p:nvSpPr>
            <p:spPr>
              <a:xfrm>
                <a:off x="6246538" y="4092118"/>
                <a:ext cx="6330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9C0844-D10E-E95A-8329-347AC7608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538" y="4092118"/>
                <a:ext cx="63307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DC83222-E8F3-FDFB-9EF6-BDB0F5E8FFB3}"/>
              </a:ext>
            </a:extLst>
          </p:cNvPr>
          <p:cNvSpPr txBox="1"/>
          <p:nvPr/>
        </p:nvSpPr>
        <p:spPr>
          <a:xfrm>
            <a:off x="8888224" y="4922765"/>
            <a:ext cx="255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5F8792-3BF9-57DE-F800-AB39B9DC2C3B}"/>
              </a:ext>
            </a:extLst>
          </p:cNvPr>
          <p:cNvCxnSpPr>
            <a:cxnSpLocks/>
          </p:cNvCxnSpPr>
          <p:nvPr/>
        </p:nvCxnSpPr>
        <p:spPr>
          <a:xfrm>
            <a:off x="5762755" y="4298608"/>
            <a:ext cx="38898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166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27051</TotalTime>
  <Words>4094</Words>
  <Application>Microsoft Macintosh PowerPoint</Application>
  <PresentationFormat>On-screen Show (16:9)</PresentationFormat>
  <Paragraphs>808</Paragraphs>
  <Slides>71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Nonlinear Differential Equations: Perturbation approach </vt:lpstr>
      <vt:lpstr>Transfer Learning: The nonlinear case</vt:lpstr>
      <vt:lpstr>PowerPoint Presentation</vt:lpstr>
      <vt:lpstr>Transfer Learning: The nonlinear case</vt:lpstr>
      <vt:lpstr>Transfer Learning: The nonlinear case</vt:lpstr>
      <vt:lpstr>Transfer Learning: The nonlinear case</vt:lpstr>
      <vt:lpstr>Transfer Learning: The nonlinear case</vt:lpstr>
      <vt:lpstr>Transfer Learning: The nonlinear case</vt:lpstr>
      <vt:lpstr>Transfer Learning IV: Nonlinear DE. Perturbation method</vt:lpstr>
    </vt:vector>
  </TitlesOfParts>
  <Company>Stoltze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Nelson</dc:creator>
  <cp:lastModifiedBy>Raval, Hari</cp:lastModifiedBy>
  <cp:revision>80</cp:revision>
  <dcterms:created xsi:type="dcterms:W3CDTF">2018-10-31T19:26:59Z</dcterms:created>
  <dcterms:modified xsi:type="dcterms:W3CDTF">2023-06-05T16:33:35Z</dcterms:modified>
</cp:coreProperties>
</file>